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60" r:id="rId2"/>
    <p:sldId id="268" r:id="rId3"/>
    <p:sldId id="286" r:id="rId4"/>
    <p:sldId id="257" r:id="rId5"/>
    <p:sldId id="332" r:id="rId6"/>
    <p:sldId id="277" r:id="rId7"/>
    <p:sldId id="278" r:id="rId8"/>
    <p:sldId id="279" r:id="rId9"/>
    <p:sldId id="308" r:id="rId10"/>
    <p:sldId id="294" r:id="rId11"/>
    <p:sldId id="295" r:id="rId12"/>
    <p:sldId id="335" r:id="rId13"/>
    <p:sldId id="340" r:id="rId14"/>
    <p:sldId id="342" r:id="rId15"/>
    <p:sldId id="293" r:id="rId16"/>
    <p:sldId id="300" r:id="rId17"/>
    <p:sldId id="304" r:id="rId18"/>
    <p:sldId id="321" r:id="rId19"/>
    <p:sldId id="343" r:id="rId20"/>
    <p:sldId id="344" r:id="rId21"/>
    <p:sldId id="345" r:id="rId22"/>
    <p:sldId id="347" r:id="rId23"/>
    <p:sldId id="292" r:id="rId24"/>
    <p:sldId id="297" r:id="rId25"/>
    <p:sldId id="269" r:id="rId26"/>
    <p:sldId id="320" r:id="rId27"/>
    <p:sldId id="318" r:id="rId28"/>
    <p:sldId id="291" r:id="rId29"/>
    <p:sldId id="323" r:id="rId30"/>
    <p:sldId id="298" r:id="rId31"/>
    <p:sldId id="324" r:id="rId32"/>
    <p:sldId id="317" r:id="rId33"/>
    <p:sldId id="282" r:id="rId34"/>
    <p:sldId id="26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FF18"/>
    <a:srgbClr val="FAA634"/>
    <a:srgbClr val="FFE9CF"/>
    <a:srgbClr val="FFFFE5"/>
    <a:srgbClr val="D2D9CA"/>
    <a:srgbClr val="EBF4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43"/>
    <p:restoredTop sz="88599"/>
  </p:normalViewPr>
  <p:slideViewPr>
    <p:cSldViewPr snapToGrid="0" snapToObjects="1">
      <p:cViewPr varScale="1">
        <p:scale>
          <a:sx n="123" d="100"/>
          <a:sy n="123" d="100"/>
        </p:scale>
        <p:origin x="20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DE5629-0ABD-B044-A2C1-BE64AE556128}" type="datetimeFigureOut">
              <a:rPr lang="en-US" smtClean="0"/>
              <a:t>2/13/18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DD69C-7113-7D40-AA26-DA39D9B1B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202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501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 fontAlgn="base">
              <a:buFont typeface="Arial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 other systems running in the same VPC</a:t>
            </a:r>
          </a:p>
          <a:p>
            <a:pPr marL="171450" indent="-171450" rtl="0" fontAlgn="base">
              <a:buFont typeface="Arial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 the instance running in a role?</a:t>
            </a:r>
          </a:p>
          <a:p>
            <a:pPr marL="171450" indent="-171450" rtl="0" fontAlgn="base">
              <a:buFont typeface="Arial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we have flow logs we can grab and archive for the incident?</a:t>
            </a:r>
          </a:p>
          <a:p>
            <a:pPr marL="171450" indent="-171450" rtl="0" fontAlgn="base">
              <a:buFont typeface="Arial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we need to do live response?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we need to preserve a snapshot for offline forensics?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2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2694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companies like Netflix, Google, Facebook, </a:t>
            </a:r>
            <a:r>
              <a:rPr lang="en-US" dirty="0" err="1"/>
              <a:t>AirBnB</a:t>
            </a:r>
            <a:r>
              <a:rPr lang="en-US" dirty="0"/>
              <a:t> or Adobe are working in cloud forensics automation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1430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 hanging fruit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7694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Guardduty</a:t>
            </a:r>
            <a:r>
              <a:rPr lang="en-US" dirty="0"/>
              <a:t> (</a:t>
            </a:r>
            <a:r>
              <a:rPr lang="en-US" dirty="0" err="1"/>
              <a:t>CloudTrail</a:t>
            </a:r>
            <a:r>
              <a:rPr lang="en-US" dirty="0"/>
              <a:t>, </a:t>
            </a:r>
            <a:r>
              <a:rPr lang="en-US" dirty="0" err="1"/>
              <a:t>VPCFlowLogs</a:t>
            </a:r>
            <a:r>
              <a:rPr lang="en-US" dirty="0"/>
              <a:t> and DNS queries)</a:t>
            </a:r>
          </a:p>
          <a:p>
            <a:r>
              <a:rPr lang="en-US" dirty="0" err="1"/>
              <a:t>git</a:t>
            </a:r>
            <a:r>
              <a:rPr lang="en-US" dirty="0"/>
              <a:t>-secrets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hooks</a:t>
            </a:r>
            <a:r>
              <a:rPr lang="en-US" dirty="0"/>
              <a:t>)</a:t>
            </a:r>
          </a:p>
          <a:p>
            <a:r>
              <a:rPr lang="es-ES" b="0" baseline="0" dirty="0"/>
              <a:t>AZURE: </a:t>
            </a:r>
            <a:r>
              <a:rPr lang="es-ES" b="0" baseline="0" dirty="0" err="1"/>
              <a:t>Azure</a:t>
            </a:r>
            <a:r>
              <a:rPr lang="es-ES" b="0" baseline="0" dirty="0"/>
              <a:t> </a:t>
            </a:r>
            <a:r>
              <a:rPr lang="es-ES" b="0" baseline="0" dirty="0" err="1"/>
              <a:t>logs</a:t>
            </a:r>
            <a:r>
              <a:rPr lang="es-ES" b="0" baseline="0" dirty="0"/>
              <a:t> </a:t>
            </a:r>
            <a:r>
              <a:rPr lang="es-ES" b="0" baseline="0" dirty="0" err="1"/>
              <a:t>Analitics</a:t>
            </a:r>
            <a:r>
              <a:rPr lang="es-ES" b="0" baseline="0" dirty="0"/>
              <a:t> (https://</a:t>
            </a:r>
            <a:r>
              <a:rPr lang="es-ES" b="0" baseline="0" dirty="0" err="1"/>
              <a:t>github.com</a:t>
            </a:r>
            <a:r>
              <a:rPr lang="es-ES" b="0" baseline="0" dirty="0"/>
              <a:t>/</a:t>
            </a:r>
            <a:r>
              <a:rPr lang="es-ES" b="0" baseline="0" dirty="0" err="1"/>
              <a:t>MicrosoftDocs</a:t>
            </a:r>
            <a:r>
              <a:rPr lang="es-ES" b="0" baseline="0" dirty="0"/>
              <a:t>/</a:t>
            </a:r>
            <a:r>
              <a:rPr lang="es-ES" b="0" baseline="0" dirty="0" err="1"/>
              <a:t>azure-docs</a:t>
            </a:r>
            <a:r>
              <a:rPr lang="es-ES" b="0" baseline="0" dirty="0"/>
              <a:t>/blob/master/</a:t>
            </a:r>
            <a:r>
              <a:rPr lang="es-ES" b="0" baseline="0" dirty="0" err="1"/>
              <a:t>articles</a:t>
            </a:r>
            <a:r>
              <a:rPr lang="es-ES" b="0" baseline="0" dirty="0"/>
              <a:t>/log-</a:t>
            </a:r>
            <a:r>
              <a:rPr lang="es-ES" b="0" baseline="0" dirty="0" err="1"/>
              <a:t>analytics</a:t>
            </a:r>
            <a:r>
              <a:rPr lang="es-ES" b="0" baseline="0" dirty="0"/>
              <a:t>/log-</a:t>
            </a:r>
            <a:r>
              <a:rPr lang="es-ES" b="0" baseline="0" dirty="0" err="1"/>
              <a:t>analytics</a:t>
            </a:r>
            <a:r>
              <a:rPr lang="es-ES" b="0" baseline="0" dirty="0"/>
              <a:t>-</a:t>
            </a:r>
            <a:r>
              <a:rPr lang="es-ES" b="0" baseline="0" dirty="0" err="1"/>
              <a:t>overview.md</a:t>
            </a:r>
            <a:r>
              <a:rPr lang="es-ES" b="0" baseline="0" dirty="0"/>
              <a:t>)</a:t>
            </a:r>
          </a:p>
          <a:p>
            <a:r>
              <a:rPr lang="es-ES" b="0" baseline="0" dirty="0"/>
              <a:t>AZURE: </a:t>
            </a:r>
            <a:r>
              <a:rPr lang="es-ES" b="0" baseline="0" dirty="0" err="1"/>
              <a:t>Azurite</a:t>
            </a:r>
            <a:r>
              <a:rPr lang="es-ES" b="0" baseline="0" dirty="0"/>
              <a:t> (https://</a:t>
            </a:r>
            <a:r>
              <a:rPr lang="es-ES" b="0" baseline="0" dirty="0" err="1"/>
              <a:t>github.com</a:t>
            </a:r>
            <a:r>
              <a:rPr lang="es-ES" b="0" baseline="0" dirty="0"/>
              <a:t>/</a:t>
            </a:r>
            <a:r>
              <a:rPr lang="es-ES" b="0" baseline="0" dirty="0" err="1"/>
              <a:t>mwrlabs</a:t>
            </a:r>
            <a:r>
              <a:rPr lang="es-ES" b="0" baseline="0" dirty="0"/>
              <a:t>/</a:t>
            </a:r>
            <a:r>
              <a:rPr lang="es-ES" b="0" baseline="0" dirty="0" err="1"/>
              <a:t>Azurite</a:t>
            </a:r>
            <a:r>
              <a:rPr lang="es-ES" b="0" baseline="0" dirty="0"/>
              <a:t>) </a:t>
            </a:r>
          </a:p>
          <a:p>
            <a:r>
              <a:rPr lang="es-ES" b="0" baseline="0" dirty="0" err="1"/>
              <a:t>AzSDK</a:t>
            </a:r>
            <a:r>
              <a:rPr lang="es-ES" b="0" baseline="0" dirty="0"/>
              <a:t> (https://</a:t>
            </a:r>
            <a:r>
              <a:rPr lang="es-ES" b="0" baseline="0" dirty="0" err="1"/>
              <a:t>github.com</a:t>
            </a:r>
            <a:r>
              <a:rPr lang="es-ES" b="0" baseline="0" dirty="0"/>
              <a:t>/</a:t>
            </a:r>
            <a:r>
              <a:rPr lang="es-ES" b="0" baseline="0" dirty="0" err="1"/>
              <a:t>azsdk</a:t>
            </a:r>
            <a:r>
              <a:rPr lang="es-ES" b="0" baseline="0" dirty="0"/>
              <a:t>/</a:t>
            </a:r>
            <a:r>
              <a:rPr lang="es-ES" b="0" baseline="0" dirty="0" err="1"/>
              <a:t>azsdk-docs</a:t>
            </a:r>
            <a:r>
              <a:rPr lang="es-ES" b="0" baseline="0" dirty="0"/>
              <a:t>) </a:t>
            </a:r>
          </a:p>
          <a:p>
            <a:r>
              <a:rPr lang="es-ES" b="0" baseline="0" dirty="0" err="1"/>
              <a:t>AzureStack</a:t>
            </a:r>
            <a:r>
              <a:rPr lang="es-ES" b="0" baseline="0" dirty="0"/>
              <a:t> (https://</a:t>
            </a:r>
            <a:r>
              <a:rPr lang="es-ES" b="0" baseline="0" dirty="0" err="1"/>
              <a:t>github.com</a:t>
            </a:r>
            <a:r>
              <a:rPr lang="es-ES" b="0" baseline="0" dirty="0"/>
              <a:t>/</a:t>
            </a:r>
            <a:r>
              <a:rPr lang="es-ES" b="0" baseline="0" dirty="0" err="1"/>
              <a:t>Azure</a:t>
            </a:r>
            <a:r>
              <a:rPr lang="es-ES" b="0" baseline="0" dirty="0"/>
              <a:t>/</a:t>
            </a:r>
            <a:r>
              <a:rPr lang="es-ES" b="0" baseline="0" dirty="0" err="1"/>
              <a:t>AzureStack</a:t>
            </a:r>
            <a:r>
              <a:rPr lang="es-ES" b="0" baseline="0" dirty="0"/>
              <a:t>-Tools)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799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Contents: 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Dealing</a:t>
            </a:r>
            <a:r>
              <a:rPr lang="en-US" baseline="0" dirty="0"/>
              <a:t> with </a:t>
            </a:r>
            <a:r>
              <a:rPr lang="en-US" dirty="0"/>
              <a:t>Incidents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AWS specifics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Attacks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Incident</a:t>
            </a:r>
            <a:r>
              <a:rPr lang="en-US" baseline="0" dirty="0"/>
              <a:t> Response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Assessment and Hardening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761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PCI-DSS compliance other for NIST, etc.</a:t>
            </a:r>
          </a:p>
          <a:p>
            <a:r>
              <a:rPr lang="en-US" dirty="0" err="1"/>
              <a:t>Kinda</a:t>
            </a:r>
            <a:r>
              <a:rPr lang="en-US" dirty="0"/>
              <a:t> Immutable</a:t>
            </a:r>
            <a:r>
              <a:rPr lang="en-US" baseline="0" dirty="0"/>
              <a:t> infrastructure / instances (bastion)</a:t>
            </a:r>
          </a:p>
          <a:p>
            <a:r>
              <a:rPr lang="en-US" baseline="0" dirty="0"/>
              <a:t>Logging externally, </a:t>
            </a:r>
            <a:r>
              <a:rPr lang="en-US" baseline="0" dirty="0" err="1"/>
              <a:t>config</a:t>
            </a:r>
            <a:r>
              <a:rPr lang="en-US" baseline="0" dirty="0"/>
              <a:t> management, monitoring</a:t>
            </a:r>
          </a:p>
          <a:p>
            <a:r>
              <a:rPr lang="en-US" baseline="0" dirty="0"/>
              <a:t>Blue-green upgrades</a:t>
            </a:r>
          </a:p>
          <a:p>
            <a:r>
              <a:rPr lang="en-US" baseline="0" dirty="0"/>
              <a:t>Canary upgrades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946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x1.32xlarge = $13.338 hourly</a:t>
            </a:r>
          </a:p>
          <a:p>
            <a:r>
              <a:rPr lang="en-US" dirty="0">
                <a:effectLst/>
              </a:rPr>
              <a:t>1952.0 GB RAM</a:t>
            </a:r>
          </a:p>
          <a:p>
            <a:r>
              <a:rPr lang="en-US" dirty="0">
                <a:effectLst/>
              </a:rPr>
              <a:t>128 vCPUs</a:t>
            </a:r>
          </a:p>
          <a:p>
            <a:r>
              <a:rPr lang="en-US" dirty="0">
                <a:effectLst/>
              </a:rPr>
              <a:t>3840.0 GB (2 * 1920.0 GB SSD)</a:t>
            </a:r>
          </a:p>
          <a:p>
            <a:r>
              <a:rPr lang="en-US" dirty="0">
                <a:effectLst/>
              </a:rPr>
              <a:t>25 Gigabit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650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692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Bamboo, Jenkins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518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gist.github.com</a:t>
            </a:r>
            <a:r>
              <a:rPr lang="en-US" dirty="0"/>
              <a:t>/</a:t>
            </a:r>
            <a:r>
              <a:rPr lang="en-US" dirty="0" err="1"/>
              <a:t>toniblyx</a:t>
            </a:r>
            <a:r>
              <a:rPr lang="en-US" dirty="0"/>
              <a:t>/d2cae4f4b4cb74524dc1f7b198d024c2</a:t>
            </a:r>
          </a:p>
          <a:p>
            <a:endParaRPr lang="en-US" dirty="0"/>
          </a:p>
          <a:p>
            <a:r>
              <a:rPr lang="en-US" dirty="0"/>
              <a:t>How to prevent this hack??</a:t>
            </a:r>
            <a:r>
              <a:rPr lang="en-US" baseline="0" dirty="0"/>
              <a:t> Change spotlight keys shortcut and don´t trust USBs!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6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Amazon Macie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203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cloudonaut.io</a:t>
            </a:r>
            <a:r>
              <a:rPr lang="en-US" dirty="0"/>
              <a:t>/</a:t>
            </a:r>
            <a:r>
              <a:rPr lang="en-US" dirty="0" err="1"/>
              <a:t>aws</a:t>
            </a:r>
            <a:r>
              <a:rPr lang="en-US" dirty="0"/>
              <a:t>-monitoring-primer/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4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279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83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3885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troduction Slide -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43674" y="899887"/>
            <a:ext cx="760737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443674" y="1900937"/>
            <a:ext cx="6523567" cy="785284"/>
          </a:xfrm>
        </p:spPr>
        <p:txBody>
          <a:bodyPr anchor="ctr"/>
          <a:lstStyle>
            <a:lvl1pPr marL="0" indent="0">
              <a:buNone/>
              <a:defRPr b="0" i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44827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- Dark Green">
    <p:bg>
      <p:bgPr>
        <a:solidFill>
          <a:srgbClr val="2E7D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0" y="2987325"/>
            <a:ext cx="12192000" cy="685777"/>
          </a:xfrm>
        </p:spPr>
        <p:txBody>
          <a:bodyPr>
            <a:noAutofit/>
          </a:bodyPr>
          <a:lstStyle>
            <a:lvl1pPr algn="ctr">
              <a:defRPr sz="5333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582" y="6173920"/>
            <a:ext cx="1914189" cy="52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44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Title Text</a:t>
            </a:r>
          </a:p>
        </p:txBody>
      </p:sp>
      <p:sp>
        <p:nvSpPr>
          <p:cNvPr id="16" name="Shape 1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742950" indent="-285750">
              <a:spcBef>
                <a:spcPts val="600"/>
              </a:spcBef>
              <a:buChar char="–"/>
              <a:defRPr sz="2800"/>
            </a:lvl2pPr>
            <a:lvl3pPr marL="1143000" indent="-228600">
              <a:spcBef>
                <a:spcPts val="500"/>
              </a:spcBef>
              <a:defRPr sz="2400"/>
            </a:lvl3pPr>
            <a:lvl4pPr marL="1600200" indent="-228600">
              <a:spcBef>
                <a:spcPts val="400"/>
              </a:spcBef>
              <a:buChar char="–"/>
              <a:defRPr sz="2000"/>
            </a:lvl4pPr>
            <a:lvl5pPr marL="2057400" indent="-228600">
              <a:spcBef>
                <a:spcPts val="400"/>
              </a:spcBef>
              <a:buChar char="»"/>
              <a:defRPr sz="20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59524807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97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9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166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2/13/18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299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2/13/18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23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2/13/18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86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67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16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756A-E1AA-F843-BF52-05C1433C8A91}" type="datetimeFigureOut">
              <a:rPr lang="en-US" smtClean="0"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74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gwww/s3-leak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og2timeline/plaso" TargetMode="External"/><Relationship Id="rId3" Type="http://schemas.openxmlformats.org/officeDocument/2006/relationships/hyperlink" Target="https://github.com/ThreatResponse/margaritashotgun" TargetMode="External"/><Relationship Id="rId7" Type="http://schemas.openxmlformats.org/officeDocument/2006/relationships/hyperlink" Target="https://github.com/google/turbinia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log2timeline/dftimewolf" TargetMode="External"/><Relationship Id="rId11" Type="http://schemas.openxmlformats.org/officeDocument/2006/relationships/hyperlink" Target="https://github.com/google/timesketch" TargetMode="External"/><Relationship Id="rId5" Type="http://schemas.openxmlformats.org/officeDocument/2006/relationships/hyperlink" Target="https://github.com/libvmi/libvmi" TargetMode="External"/><Relationship Id="rId10" Type="http://schemas.openxmlformats.org/officeDocument/2006/relationships/hyperlink" Target="https://binaryalert.io/" TargetMode="External"/><Relationship Id="rId4" Type="http://schemas.openxmlformats.org/officeDocument/2006/relationships/hyperlink" Target="https://github.com/elfmaster/ecfs" TargetMode="External"/><Relationship Id="rId9" Type="http://schemas.openxmlformats.org/officeDocument/2006/relationships/hyperlink" Target="https://github.com/lmco/laikaboss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lyx.com/2016/06/16/cloud-forensics-caine7-on-aws/" TargetMode="External"/><Relationship Id="rId2" Type="http://schemas.openxmlformats.org/officeDocument/2006/relationships/hyperlink" Target="https://blyx.com/2016/03/11/forensics-in-aws-an-introduc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3-us-west-2.amazonaws.com/threatresponse-static/us-16-Krug-Hardening-AWS-Environments-and-Automating-Incident-Response-for-AWS-Compromises-wp.pdf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threatresponse.cloud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-dnljYRMMsU" TargetMode="External"/><Relationship Id="rId2" Type="http://schemas.openxmlformats.org/officeDocument/2006/relationships/hyperlink" Target="https://www.youtube.com/watch?v=-OY0L4BMyLY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lfresco/aws-cis-security-benchmark" TargetMode="External"/><Relationship Id="rId13" Type="http://schemas.openxmlformats.org/officeDocument/2006/relationships/hyperlink" Target="https://github.com/awslabs/aws-security-benchmark" TargetMode="External"/><Relationship Id="rId18" Type="http://schemas.openxmlformats.org/officeDocument/2006/relationships/hyperlink" Target="https://blogs.msdn.microsoft.com/azuresecurity/2017/01/04/get-hands-on-experience-with-oms-security-with-oms-suite-experience-center/" TargetMode="External"/><Relationship Id="rId3" Type="http://schemas.openxmlformats.org/officeDocument/2006/relationships/hyperlink" Target="https://aws.amazon.com/guardduty/" TargetMode="External"/><Relationship Id="rId21" Type="http://schemas.openxmlformats.org/officeDocument/2006/relationships/hyperlink" Target="https://azure.microsoft.com/en-us/resources/videos/azure-operational-insights-overview/" TargetMode="External"/><Relationship Id="rId7" Type="http://schemas.openxmlformats.org/officeDocument/2006/relationships/hyperlink" Target="https://aws.amazon.com/config/" TargetMode="External"/><Relationship Id="rId12" Type="http://schemas.openxmlformats.org/officeDocument/2006/relationships/hyperlink" Target="https://github.com/capitalone/cloud-custodian" TargetMode="External"/><Relationship Id="rId17" Type="http://schemas.openxmlformats.org/officeDocument/2006/relationships/hyperlink" Target="https://github.com/awslabs/git-secrets" TargetMode="External"/><Relationship Id="rId25" Type="http://schemas.openxmlformats.org/officeDocument/2006/relationships/hyperlink" Target="https://github.com/spotify/gcp-audit" TargetMode="External"/><Relationship Id="rId2" Type="http://schemas.openxmlformats.org/officeDocument/2006/relationships/notesSlide" Target="../notesSlides/notesSlide14.xml"/><Relationship Id="rId16" Type="http://schemas.openxmlformats.org/officeDocument/2006/relationships/hyperlink" Target="https://github.com/jantman/awslimitchecker" TargetMode="External"/><Relationship Id="rId20" Type="http://schemas.openxmlformats.org/officeDocument/2006/relationships/hyperlink" Target="(https:/github.com/MicrosoftDocs/azure-docs/blob/master/articles/log-analytics/log-analytics-overview.m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ws.amazon.com/inspector/" TargetMode="External"/><Relationship Id="rId11" Type="http://schemas.openxmlformats.org/officeDocument/2006/relationships/hyperlink" Target="https://github.com/Netflix/security_monkey" TargetMode="External"/><Relationship Id="rId24" Type="http://schemas.openxmlformats.org/officeDocument/2006/relationships/hyperlink" Target="https://github.com/Azure/AzureStack-Tools" TargetMode="External"/><Relationship Id="rId5" Type="http://schemas.openxmlformats.org/officeDocument/2006/relationships/hyperlink" Target="https://aws.amazon.com/cloudtrail/" TargetMode="External"/><Relationship Id="rId15" Type="http://schemas.openxmlformats.org/officeDocument/2006/relationships/hyperlink" Target="https://github.com/widdix/aws-cf-templates/tree/master/security#account-password-policy" TargetMode="External"/><Relationship Id="rId23" Type="http://schemas.openxmlformats.org/officeDocument/2006/relationships/hyperlink" Target="https://github.com/azsdk/azsdk-docs" TargetMode="External"/><Relationship Id="rId10" Type="http://schemas.openxmlformats.org/officeDocument/2006/relationships/hyperlink" Target="https://github.com/nccgroup/Scout2" TargetMode="External"/><Relationship Id="rId19" Type="http://schemas.openxmlformats.org/officeDocument/2006/relationships/hyperlink" Target="https://azure.microsoft.com/en-us/services/security-center/" TargetMode="External"/><Relationship Id="rId4" Type="http://schemas.openxmlformats.org/officeDocument/2006/relationships/hyperlink" Target="https://aws.amazon.com/premiumsupport/trustedadvisor/" TargetMode="External"/><Relationship Id="rId9" Type="http://schemas.openxmlformats.org/officeDocument/2006/relationships/hyperlink" Target="http://wazuh.com/" TargetMode="External"/><Relationship Id="rId14" Type="http://schemas.openxmlformats.org/officeDocument/2006/relationships/hyperlink" Target="https://github.com/cloudsploit" TargetMode="External"/><Relationship Id="rId22" Type="http://schemas.openxmlformats.org/officeDocument/2006/relationships/hyperlink" Target="https://github.com/mwrlabs/Azurite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oniblyx/SANSCloudSecuritySummit2018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cloudforensicsresearch.org/publication/Cloud_Forensics_CloudEXPO2010_Silicon_Valley.pdf" TargetMode="External"/><Relationship Id="rId13" Type="http://schemas.openxmlformats.org/officeDocument/2006/relationships/hyperlink" Target="http://static1.squarespace.com/static/5417f7f9e4b0b77770545590/t/56f3c598906340a7f6e78dbd/1458816415654/AWS_Cloud_and_Security.pdf" TargetMode="External"/><Relationship Id="rId18" Type="http://schemas.openxmlformats.org/officeDocument/2006/relationships/hyperlink" Target="https://danielgrzelak.com/disrupting-aws-logging-a42e437d6594?source=latest" TargetMode="External"/><Relationship Id="rId3" Type="http://schemas.openxmlformats.org/officeDocument/2006/relationships/hyperlink" Target="http://www.cirrus-project.eu/sites/default/files/content-files/articles/Ruan_0.pdf" TargetMode="External"/><Relationship Id="rId21" Type="http://schemas.openxmlformats.org/officeDocument/2006/relationships/hyperlink" Target="https://github.com/dagrz/aws_pwn" TargetMode="External"/><Relationship Id="rId7" Type="http://schemas.openxmlformats.org/officeDocument/2006/relationships/hyperlink" Target="http://cloudforensicsresearch.org/publication/Cloud_Forensics_An_Overview_7th_IFIP.pdf" TargetMode="External"/><Relationship Id="rId12" Type="http://schemas.openxmlformats.org/officeDocument/2006/relationships/hyperlink" Target="https://www.thinkmind.org/download.php?articleid=cloud_computing_2013_8_40_20185" TargetMode="External"/><Relationship Id="rId17" Type="http://schemas.openxmlformats.org/officeDocument/2006/relationships/hyperlink" Target="https://danielgrzelak.com/exploring-an-aws-account-after-pwning-it-ff629c2aae39?source=latest" TargetMode="External"/><Relationship Id="rId25" Type="http://schemas.openxmlformats.org/officeDocument/2006/relationships/hyperlink" Target="https://www.nccgroup.trust/uk/about-us/newsroom-and-events/blogs/2017/august/when-a-web-application-ssrf-causes-the-cloud-to-rain-credentials-and-more/" TargetMode="External"/><Relationship Id="rId2" Type="http://schemas.openxmlformats.org/officeDocument/2006/relationships/hyperlink" Target="https://downloads.cloudsecurityalliance.org/initiatives/imf/Mapping-the-Forensic-%20Standard-ISO-IEC-27037-to-Cloud-Computing.pdf" TargetMode="External"/><Relationship Id="rId16" Type="http://schemas.openxmlformats.org/officeDocument/2006/relationships/hyperlink" Target="https://danielgrzelak.com/backdooring-an-aws-account-da007d36f8f9" TargetMode="External"/><Relationship Id="rId20" Type="http://schemas.openxmlformats.org/officeDocument/2006/relationships/hyperlink" Target="https://www.blackhat.com/us-16/briefings.html#account-jumping-post-infection-persistency-and-lateral-movement-in-aws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cloudforensicsresearch.org/publication/Survey_on_Cloud_Forensics_and_Critical_Criteria_%20for_Cloud_Forensic_Capability_6th_ADFSL.pdf" TargetMode="External"/><Relationship Id="rId11" Type="http://schemas.openxmlformats.org/officeDocument/2006/relationships/hyperlink" Target="http://www.dfrws.org/2001/dfrws-rm-final.pdf" TargetMode="External"/><Relationship Id="rId24" Type="http://schemas.openxmlformats.org/officeDocument/2006/relationships/hyperlink" Target="https://www.rsaconference.com/videos/devsecops-on-the-offense-automating-amazon-web-services-account-takeover" TargetMode="External"/><Relationship Id="rId5" Type="http://schemas.openxmlformats.org/officeDocument/2006/relationships/hyperlink" Target="https://digital-forensics.sans.org/summit-archives/2012/digital-forensics-for-iaas-cloud-%20computing.pdf" TargetMode="External"/><Relationship Id="rId15" Type="http://schemas.openxmlformats.org/officeDocument/2006/relationships/hyperlink" Target="https://alestic.com/2015/10/aws-iam-readonly-too-permissive/" TargetMode="External"/><Relationship Id="rId23" Type="http://schemas.openxmlformats.org/officeDocument/2006/relationships/hyperlink" Target="https://www.rsaconference.com/videos/securing-serverless-applications-in-the-cloud" TargetMode="External"/><Relationship Id="rId10" Type="http://schemas.openxmlformats.org/officeDocument/2006/relationships/hyperlink" Target="http://csrc.nist.gov/publications/nistpubs/800-145/SP800-145.pdf" TargetMode="External"/><Relationship Id="rId19" Type="http://schemas.openxmlformats.org/officeDocument/2006/relationships/hyperlink" Target="http://ubm.io/2czdg9S" TargetMode="External"/><Relationship Id="rId4" Type="http://schemas.openxmlformats.org/officeDocument/2006/relationships/hyperlink" Target="http://webstore.iec.ch/preview/info_isoiec27037%7bed1.0%7den.pdf" TargetMode="External"/><Relationship Id="rId9" Type="http://schemas.openxmlformats.org/officeDocument/2006/relationships/hyperlink" Target="http://csrc.nist.gov/publications/drafts/nistir-8006/draft_nistir_8006.pdf" TargetMode="External"/><Relationship Id="rId14" Type="http://schemas.openxmlformats.org/officeDocument/2006/relationships/hyperlink" Target="https://www.blackhat.com/docs/us-16/materials/us-16-Amiga-Account-Jumping-Post-Infection-Persistency-And-Lateral-Movement-In-AWS-wp.pdf" TargetMode="External"/><Relationship Id="rId22" Type="http://schemas.openxmlformats.org/officeDocument/2006/relationships/hyperlink" Target="https://www.rsaconference.com/videos/cloud-security-automate-or-die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40424" y="5301760"/>
            <a:ext cx="7502897" cy="749297"/>
          </a:xfrm>
        </p:spPr>
        <p:txBody>
          <a:bodyPr anchor="t">
            <a:noAutofit/>
          </a:bodyPr>
          <a:lstStyle/>
          <a:p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Toni de la Fuente  (@</a:t>
            </a:r>
            <a:r>
              <a:rPr lang="en-US" sz="2000" dirty="0" err="1">
                <a:latin typeface="Calibri" charset="0"/>
                <a:ea typeface="Calibri" charset="0"/>
                <a:cs typeface="Calibri" charset="0"/>
              </a:rPr>
              <a:t>ToniBlyx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sz="2000" dirty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000" dirty="0" err="1">
                <a:latin typeface="Calibri" charset="0"/>
                <a:ea typeface="Calibri" charset="0"/>
                <a:cs typeface="Calibri" charset="0"/>
              </a:rPr>
              <a:t>blyx.com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Lead Security Operations / Senior Cloud Security Architect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2A5718D-C6F5-E24D-8783-96CF3553CA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2163" y="37877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 descr="Slide_Blank_Cloud-SanDiego-2018.jpg">
            <a:extLst>
              <a:ext uri="{FF2B5EF4-FFF2-40B4-BE49-F238E27FC236}">
                <a16:creationId xmlns:a16="http://schemas.microsoft.com/office/drawing/2014/main" id="{32C4B7FB-7E5A-B142-97C8-B71CD9F960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 b="83129"/>
          <a:stretch/>
        </p:blipFill>
        <p:spPr>
          <a:xfrm>
            <a:off x="239278" y="277018"/>
            <a:ext cx="4572000" cy="1156996"/>
          </a:xfrm>
          <a:prstGeom prst="rect">
            <a:avLst/>
          </a:prstGeom>
          <a:effectLst>
            <a:glow>
              <a:schemeClr val="accent1">
                <a:alpha val="60000"/>
              </a:schemeClr>
            </a:glow>
            <a:outerShdw blurRad="177800" dist="152400" dir="4920000" sx="1000" sy="1000" algn="ctr" rotWithShape="0">
              <a:srgbClr val="000000">
                <a:alpha val="90000"/>
              </a:srgbClr>
            </a:outerShdw>
            <a:reflection blurRad="355600" stA="0" endPos="51000" dist="508000" dir="5400000" sy="-100000" algn="bl" rotWithShape="0"/>
            <a:softEdge rad="1016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278" y="1434014"/>
            <a:ext cx="7310700" cy="2079169"/>
          </a:xfrm>
        </p:spPr>
        <p:txBody>
          <a:bodyPr>
            <a:normAutofit/>
          </a:bodyPr>
          <a:lstStyle/>
          <a:p>
            <a:r>
              <a:rPr lang="en-US" sz="4800" b="1" dirty="0"/>
              <a:t>Digital Forensics as a Service: IRDF in the Cloud</a:t>
            </a:r>
          </a:p>
        </p:txBody>
      </p:sp>
    </p:spTree>
    <p:extLst>
      <p:ext uri="{BB962C8B-B14F-4D97-AF65-F5344CB8AC3E}">
        <p14:creationId xmlns:p14="http://schemas.microsoft.com/office/powerpoint/2010/main" val="685998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Attacks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92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>
              <a:buSzPct val="100000"/>
            </a:pPr>
            <a:r>
              <a:rPr lang="en-US" altLang="x-none" b="1" dirty="0"/>
              <a:t>Common incidents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98" y="1818042"/>
            <a:ext cx="11086071" cy="4472157"/>
          </a:xfrm>
        </p:spPr>
        <p:txBody>
          <a:bodyPr vert="horz" wrap="square" numCol="2" anchor="t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713"/>
              </a:spcBef>
            </a:pPr>
            <a:r>
              <a:rPr lang="en-US" altLang="x-none" b="1" dirty="0">
                <a:solidFill>
                  <a:srgbClr val="000000"/>
                </a:solidFill>
              </a:rPr>
              <a:t>Top 3: EC2, IAM, S3 </a:t>
            </a:r>
          </a:p>
          <a:p>
            <a:pPr lvl="1"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Access Keys compromise</a:t>
            </a:r>
          </a:p>
          <a:p>
            <a:pPr lvl="1"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Information leaks through misconfigured services or DNS</a:t>
            </a:r>
          </a:p>
          <a:p>
            <a:pPr lvl="1"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Phishing attacks</a:t>
            </a:r>
          </a:p>
          <a:p>
            <a:pPr lvl="1"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Compromised resources</a:t>
            </a:r>
          </a:p>
          <a:p>
            <a:pPr lvl="1"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Poisoned AMI</a:t>
            </a:r>
          </a:p>
          <a:p>
            <a:pPr lvl="1">
              <a:spcBef>
                <a:spcPts val="713"/>
              </a:spcBef>
            </a:pPr>
            <a:r>
              <a:rPr lang="en-US" dirty="0"/>
              <a:t>Application running in a role</a:t>
            </a:r>
            <a:endParaRPr lang="en-US" altLang="x-none" dirty="0">
              <a:solidFill>
                <a:srgbClr val="000000"/>
              </a:solidFill>
            </a:endParaRPr>
          </a:p>
          <a:p>
            <a:pPr lvl="1"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Infection through 3</a:t>
            </a:r>
            <a:r>
              <a:rPr lang="en-US" altLang="x-none" baseline="30000" dirty="0">
                <a:solidFill>
                  <a:srgbClr val="000000"/>
                </a:solidFill>
              </a:rPr>
              <a:t>rd</a:t>
            </a:r>
            <a:r>
              <a:rPr lang="en-US" altLang="x-none" dirty="0">
                <a:solidFill>
                  <a:srgbClr val="000000"/>
                </a:solidFill>
              </a:rPr>
              <a:t> party services</a:t>
            </a:r>
          </a:p>
          <a:p>
            <a:pPr lvl="1"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Hybrid attacks</a:t>
            </a:r>
          </a:p>
          <a:p>
            <a:pPr lvl="1"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Subdomain takeovers</a:t>
            </a:r>
          </a:p>
          <a:p>
            <a:pPr lvl="1"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Bitcoin mining </a:t>
            </a:r>
          </a:p>
          <a:p>
            <a:pPr lvl="1"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Did I say MISCONFIGURATIONS? </a:t>
            </a:r>
          </a:p>
          <a:p>
            <a:pPr>
              <a:spcBef>
                <a:spcPts val="713"/>
              </a:spcBef>
            </a:pPr>
            <a:r>
              <a:rPr lang="en-US" altLang="x-none" b="1" dirty="0">
                <a:solidFill>
                  <a:srgbClr val="000000"/>
                </a:solidFill>
              </a:rPr>
              <a:t>Other services</a:t>
            </a:r>
          </a:p>
          <a:p>
            <a:pPr>
              <a:spcBef>
                <a:spcPts val="713"/>
              </a:spcBef>
            </a:pPr>
            <a:r>
              <a:rPr lang="en-US" altLang="x-none" b="1" dirty="0">
                <a:solidFill>
                  <a:srgbClr val="000000"/>
                </a:solidFill>
              </a:rPr>
              <a:t>What about targeted attacks?</a:t>
            </a:r>
          </a:p>
          <a:p>
            <a:pPr marL="0" indent="0">
              <a:spcBef>
                <a:spcPts val="713"/>
              </a:spcBef>
              <a:buNone/>
            </a:pPr>
            <a:endParaRPr lang="en-US" altLang="x-none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1157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Where to find AWS Access Keys</a:t>
            </a:r>
            <a:r>
              <a:rPr lang="mr-IN" b="1" dirty="0"/>
              <a:t>…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99" y="1825625"/>
            <a:ext cx="11035553" cy="4440704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UserData</a:t>
            </a:r>
            <a:r>
              <a:rPr lang="en-US" dirty="0"/>
              <a:t>, CloudFormation, Metadata Server</a:t>
            </a:r>
          </a:p>
          <a:p>
            <a:r>
              <a:rPr lang="en-US" dirty="0"/>
              <a:t>Code: </a:t>
            </a:r>
            <a:r>
              <a:rPr lang="en-US" dirty="0" err="1"/>
              <a:t>Github</a:t>
            </a:r>
            <a:r>
              <a:rPr lang="en-US" dirty="0"/>
              <a:t> or other source code repositories, versions, commit history*</a:t>
            </a:r>
          </a:p>
          <a:p>
            <a:r>
              <a:rPr lang="en-US" dirty="0"/>
              <a:t>Public EBS volumes</a:t>
            </a:r>
          </a:p>
          <a:p>
            <a:r>
              <a:rPr lang="en-US" dirty="0"/>
              <a:t>Public AMIs</a:t>
            </a:r>
          </a:p>
          <a:p>
            <a:r>
              <a:rPr lang="en-US" dirty="0"/>
              <a:t>Public S3 buckets</a:t>
            </a:r>
          </a:p>
          <a:p>
            <a:r>
              <a:rPr lang="en-US" dirty="0"/>
              <a:t>Workstation or Server ~/.</a:t>
            </a:r>
            <a:r>
              <a:rPr lang="en-US" dirty="0" err="1"/>
              <a:t>aws</a:t>
            </a:r>
            <a:r>
              <a:rPr lang="en-US" dirty="0"/>
              <a:t>/credentials or C:\Users\</a:t>
            </a:r>
            <a:r>
              <a:rPr lang="en-US" i="1" dirty="0"/>
              <a:t>USERNAME</a:t>
            </a:r>
            <a:r>
              <a:rPr lang="en-US" dirty="0"/>
              <a:t>\.</a:t>
            </a:r>
            <a:r>
              <a:rPr lang="en-US" dirty="0" err="1"/>
              <a:t>aws</a:t>
            </a:r>
            <a:r>
              <a:rPr lang="en-US" dirty="0"/>
              <a:t>\credentials</a:t>
            </a:r>
          </a:p>
          <a:p>
            <a:r>
              <a:rPr lang="en-US" dirty="0"/>
              <a:t>Containers</a:t>
            </a:r>
          </a:p>
          <a:p>
            <a:r>
              <a:rPr lang="en-US" dirty="0"/>
              <a:t>Dev Tools: Vagrant images, Packer files, Bamboo, Jenkins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Vim swap files</a:t>
            </a:r>
          </a:p>
          <a:p>
            <a:r>
              <a:rPr lang="en-US" dirty="0"/>
              <a:t>Service Providers (Slack bots, </a:t>
            </a:r>
            <a:r>
              <a:rPr lang="en-US" dirty="0" err="1"/>
              <a:t>DataDog</a:t>
            </a:r>
            <a:r>
              <a:rPr lang="en-US" dirty="0"/>
              <a:t>, </a:t>
            </a:r>
            <a:r>
              <a:rPr lang="en-US" dirty="0" err="1"/>
              <a:t>CloudHealth</a:t>
            </a:r>
            <a:r>
              <a:rPr lang="en-US" dirty="0"/>
              <a:t>, </a:t>
            </a:r>
            <a:r>
              <a:rPr lang="en-US" dirty="0" err="1"/>
              <a:t>Okta</a:t>
            </a:r>
            <a:r>
              <a:rPr lang="en-US" dirty="0"/>
              <a:t>, </a:t>
            </a:r>
            <a:r>
              <a:rPr lang="en-US" dirty="0" err="1"/>
              <a:t>OneLogin</a:t>
            </a:r>
            <a:r>
              <a:rPr lang="en-US" dirty="0"/>
              <a:t>, etc.)</a:t>
            </a:r>
          </a:p>
          <a:p>
            <a:r>
              <a:rPr lang="en-US" dirty="0"/>
              <a:t>Google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259036" y="6407985"/>
            <a:ext cx="3927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*See </a:t>
            </a:r>
            <a:r>
              <a:rPr lang="en-US" dirty="0" err="1"/>
              <a:t>truffleHog</a:t>
            </a:r>
            <a:r>
              <a:rPr lang="en-US" dirty="0"/>
              <a:t> from dxa4481 in 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50278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53852" cy="1325563"/>
          </a:xfrm>
        </p:spPr>
        <p:txBody>
          <a:bodyPr/>
          <a:lstStyle/>
          <a:p>
            <a:r>
              <a:rPr lang="en-US" b="1" dirty="0"/>
              <a:t>Some fun with Social Engineering</a:t>
            </a:r>
            <a:r>
              <a:rPr lang="mr-IN" b="1" dirty="0"/>
              <a:t>…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052" y="324783"/>
            <a:ext cx="5981700" cy="629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0" y="2689411"/>
            <a:ext cx="5585316" cy="1801205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5567064" y="618565"/>
            <a:ext cx="6535289" cy="5693919"/>
            <a:chOff x="5567064" y="618565"/>
            <a:chExt cx="6535289" cy="569391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7064" y="618565"/>
              <a:ext cx="6535289" cy="56939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12" name="Straight Arrow Connector 11"/>
            <p:cNvCxnSpPr/>
            <p:nvPr/>
          </p:nvCxnSpPr>
          <p:spPr>
            <a:xfrm flipV="1">
              <a:off x="10377740" y="2111188"/>
              <a:ext cx="864001" cy="1048871"/>
            </a:xfrm>
            <a:prstGeom prst="straightConnector1">
              <a:avLst/>
            </a:prstGeom>
            <a:ln w="793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8942294" y="3146612"/>
              <a:ext cx="2736494" cy="9506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Change default Spotlight shortcut and don´t trust USBs!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72341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S3 Leaks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4316896" cy="4351338"/>
          </a:xfrm>
        </p:spPr>
        <p:txBody>
          <a:bodyPr/>
          <a:lstStyle/>
          <a:p>
            <a:r>
              <a:rPr lang="en-US" dirty="0"/>
              <a:t>Time Warner (</a:t>
            </a:r>
            <a:r>
              <a:rPr lang="en-US" dirty="0" err="1"/>
              <a:t>BroadSoft</a:t>
            </a:r>
            <a:r>
              <a:rPr lang="en-US" dirty="0"/>
              <a:t>)</a:t>
            </a:r>
          </a:p>
          <a:p>
            <a:r>
              <a:rPr lang="en-US" dirty="0"/>
              <a:t>Verizon</a:t>
            </a:r>
          </a:p>
          <a:p>
            <a:r>
              <a:rPr lang="en-US" dirty="0"/>
              <a:t>Auto Lender </a:t>
            </a:r>
          </a:p>
          <a:p>
            <a:r>
              <a:rPr lang="en-US" dirty="0"/>
              <a:t>U.S. Voters</a:t>
            </a:r>
          </a:p>
          <a:p>
            <a:r>
              <a:rPr lang="en-US" dirty="0"/>
              <a:t>And many others! </a:t>
            </a:r>
            <a:r>
              <a:rPr lang="en-US" dirty="0">
                <a:hlinkClick r:id="rId3"/>
              </a:rPr>
              <a:t>https://github.com/nagwww/s3-leaks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77317" y="6311900"/>
            <a:ext cx="526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</a:t>
            </a:r>
            <a:r>
              <a:rPr lang="en-US" dirty="0" err="1"/>
              <a:t>buckethead.py</a:t>
            </a:r>
            <a:r>
              <a:rPr lang="en-US" dirty="0"/>
              <a:t> from Rhino Security Labs in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865" y="365125"/>
            <a:ext cx="7330416" cy="5811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53933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Incident Response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05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794533" y="1455821"/>
            <a:ext cx="10791878" cy="5209674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Notifications from AWS</a:t>
            </a:r>
          </a:p>
          <a:p>
            <a:r>
              <a:rPr lang="en-US" dirty="0"/>
              <a:t>Access activity (IAM)</a:t>
            </a:r>
          </a:p>
          <a:p>
            <a:r>
              <a:rPr lang="en-US" dirty="0"/>
              <a:t>Billing activity (Budget alerts) new cloud IDS!</a:t>
            </a:r>
          </a:p>
          <a:p>
            <a:r>
              <a:rPr lang="en-US" dirty="0"/>
              <a:t>API Logs</a:t>
            </a:r>
          </a:p>
          <a:p>
            <a:r>
              <a:rPr lang="es-ES" dirty="0"/>
              <a:t>C</a:t>
            </a:r>
            <a:r>
              <a:rPr lang="en-US" dirty="0" err="1"/>
              <a:t>loudWatch</a:t>
            </a:r>
            <a:r>
              <a:rPr lang="en-US" dirty="0"/>
              <a:t> Events/Alarms</a:t>
            </a:r>
          </a:p>
          <a:p>
            <a:r>
              <a:rPr lang="en-US" dirty="0"/>
              <a:t>Service Specific Events</a:t>
            </a:r>
          </a:p>
          <a:p>
            <a:r>
              <a:rPr lang="en-US" dirty="0"/>
              <a:t>Dashboards</a:t>
            </a:r>
          </a:p>
          <a:p>
            <a:pPr lvl="1"/>
            <a:r>
              <a:rPr lang="en-US" dirty="0" err="1"/>
              <a:t>CloudWatch</a:t>
            </a:r>
            <a:endParaRPr lang="en-US" dirty="0"/>
          </a:p>
          <a:p>
            <a:pPr lvl="1"/>
            <a:r>
              <a:rPr lang="en-US" dirty="0"/>
              <a:t>Personal Health</a:t>
            </a:r>
          </a:p>
          <a:p>
            <a:pPr lvl="1"/>
            <a:r>
              <a:rPr lang="en-US" dirty="0"/>
              <a:t>Cost Explorer</a:t>
            </a:r>
          </a:p>
          <a:p>
            <a:r>
              <a:rPr lang="en-US" dirty="0"/>
              <a:t>Other</a:t>
            </a:r>
          </a:p>
          <a:p>
            <a:pPr lvl="1"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Third party (dedicated tools)</a:t>
            </a:r>
          </a:p>
          <a:p>
            <a:pPr lvl="1"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NIDS (Snort, </a:t>
            </a:r>
            <a:r>
              <a:rPr lang="en-US" altLang="x-none" dirty="0" err="1">
                <a:solidFill>
                  <a:srgbClr val="000000"/>
                </a:solidFill>
              </a:rPr>
              <a:t>Suricata</a:t>
            </a:r>
            <a:r>
              <a:rPr lang="en-US" altLang="x-none" dirty="0">
                <a:solidFill>
                  <a:srgbClr val="000000"/>
                </a:solidFill>
              </a:rPr>
              <a:t>, etc.)</a:t>
            </a:r>
          </a:p>
          <a:p>
            <a:pPr lvl="1"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HIDS (</a:t>
            </a:r>
            <a:r>
              <a:rPr lang="en-US" altLang="x-none" dirty="0" err="1">
                <a:solidFill>
                  <a:srgbClr val="000000"/>
                </a:solidFill>
              </a:rPr>
              <a:t>Wazuh</a:t>
            </a:r>
            <a:r>
              <a:rPr lang="en-US" altLang="x-none" dirty="0">
                <a:solidFill>
                  <a:srgbClr val="000000"/>
                </a:solidFill>
              </a:rPr>
              <a:t>/OSSEC, </a:t>
            </a:r>
            <a:r>
              <a:rPr lang="en-US" altLang="x-none" dirty="0" err="1">
                <a:solidFill>
                  <a:srgbClr val="000000"/>
                </a:solidFill>
              </a:rPr>
              <a:t>Osquery</a:t>
            </a:r>
            <a:r>
              <a:rPr lang="en-US" altLang="x-none" dirty="0">
                <a:solidFill>
                  <a:srgbClr val="000000"/>
                </a:solidFill>
              </a:rPr>
              <a:t>, </a:t>
            </a:r>
            <a:r>
              <a:rPr lang="en-US" altLang="x-none" dirty="0" err="1">
                <a:solidFill>
                  <a:srgbClr val="000000"/>
                </a:solidFill>
              </a:rPr>
              <a:t>rkhunter</a:t>
            </a:r>
            <a:r>
              <a:rPr lang="en-US" altLang="x-none" dirty="0">
                <a:solidFill>
                  <a:srgbClr val="000000"/>
                </a:solidFill>
              </a:rPr>
              <a:t>, </a:t>
            </a:r>
            <a:r>
              <a:rPr lang="en-US" altLang="x-none" dirty="0" err="1">
                <a:solidFill>
                  <a:srgbClr val="000000"/>
                </a:solidFill>
              </a:rPr>
              <a:t>Auditd</a:t>
            </a:r>
            <a:r>
              <a:rPr lang="en-US" altLang="x-none" dirty="0">
                <a:solidFill>
                  <a:srgbClr val="000000"/>
                </a:solidFill>
              </a:rPr>
              <a:t>)</a:t>
            </a:r>
          </a:p>
          <a:p>
            <a:pPr lvl="1"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ELK</a:t>
            </a:r>
          </a:p>
          <a:p>
            <a:pPr lvl="1"/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Incident Indicators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802F20-52DC-9341-A2CA-C2677FC2E15A}"/>
              </a:ext>
            </a:extLst>
          </p:cNvPr>
          <p:cNvSpPr/>
          <p:nvPr/>
        </p:nvSpPr>
        <p:spPr>
          <a:xfrm>
            <a:off x="7534095" y="6384576"/>
            <a:ext cx="4559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cloudonaut.io</a:t>
            </a:r>
            <a:r>
              <a:rPr lang="en-US" dirty="0"/>
              <a:t>/</a:t>
            </a:r>
            <a:r>
              <a:rPr lang="en-US" dirty="0" err="1"/>
              <a:t>aws</a:t>
            </a:r>
            <a:r>
              <a:rPr lang="en-US" dirty="0"/>
              <a:t>-monitoring-primer/</a:t>
            </a:r>
          </a:p>
        </p:txBody>
      </p:sp>
    </p:spTree>
    <p:extLst>
      <p:ext uri="{BB962C8B-B14F-4D97-AF65-F5344CB8AC3E}">
        <p14:creationId xmlns:p14="http://schemas.microsoft.com/office/powerpoint/2010/main" val="1553636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819" y="6794"/>
            <a:ext cx="11401425" cy="1042610"/>
          </a:xfrm>
        </p:spPr>
        <p:txBody>
          <a:bodyPr/>
          <a:lstStyle/>
          <a:p>
            <a:r>
              <a:rPr lang="en-US" b="1" dirty="0"/>
              <a:t>Cloud Incident Handling Workflow</a:t>
            </a:r>
          </a:p>
        </p:txBody>
      </p:sp>
      <p:sp>
        <p:nvSpPr>
          <p:cNvPr id="4" name="Rectangle 3"/>
          <p:cNvSpPr/>
          <p:nvPr/>
        </p:nvSpPr>
        <p:spPr>
          <a:xfrm>
            <a:off x="65421" y="2002621"/>
            <a:ext cx="947593" cy="586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Instance Compromise</a:t>
            </a:r>
          </a:p>
        </p:txBody>
      </p:sp>
      <p:sp>
        <p:nvSpPr>
          <p:cNvPr id="5" name="Rectangle 4"/>
          <p:cNvSpPr/>
          <p:nvPr/>
        </p:nvSpPr>
        <p:spPr>
          <a:xfrm>
            <a:off x="4251584" y="3369374"/>
            <a:ext cx="1114695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Start</a:t>
            </a:r>
          </a:p>
          <a:p>
            <a:pPr algn="ctr"/>
            <a:r>
              <a:rPr lang="en-US" sz="1000" dirty="0"/>
              <a:t>Forensic Workstation</a:t>
            </a:r>
          </a:p>
        </p:txBody>
      </p:sp>
      <p:sp>
        <p:nvSpPr>
          <p:cNvPr id="7" name="Diamond 6"/>
          <p:cNvSpPr/>
          <p:nvPr/>
        </p:nvSpPr>
        <p:spPr>
          <a:xfrm>
            <a:off x="2235917" y="1949334"/>
            <a:ext cx="971372" cy="67169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Live or Dead</a:t>
            </a:r>
          </a:p>
        </p:txBody>
      </p:sp>
      <p:sp>
        <p:nvSpPr>
          <p:cNvPr id="8" name="Rectangle 7"/>
          <p:cNvSpPr/>
          <p:nvPr/>
        </p:nvSpPr>
        <p:spPr>
          <a:xfrm>
            <a:off x="6365044" y="2026670"/>
            <a:ext cx="1009896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Attach the Tools Volume</a:t>
            </a:r>
          </a:p>
        </p:txBody>
      </p:sp>
      <p:sp>
        <p:nvSpPr>
          <p:cNvPr id="9" name="Rectangle 8"/>
          <p:cNvSpPr/>
          <p:nvPr/>
        </p:nvSpPr>
        <p:spPr>
          <a:xfrm>
            <a:off x="5113402" y="1537976"/>
            <a:ext cx="758028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Apply</a:t>
            </a:r>
            <a:r>
              <a:rPr lang="es-ES" sz="1000" dirty="0"/>
              <a:t> </a:t>
            </a:r>
          </a:p>
          <a:p>
            <a:pPr algn="ctr"/>
            <a:r>
              <a:rPr lang="es-ES" sz="1000" dirty="0" err="1"/>
              <a:t>Isolation</a:t>
            </a:r>
            <a:r>
              <a:rPr lang="es-ES" sz="1000" dirty="0"/>
              <a:t> SG</a:t>
            </a:r>
            <a:endParaRPr lang="en-US" sz="1000" dirty="0"/>
          </a:p>
        </p:txBody>
      </p:sp>
      <p:sp>
        <p:nvSpPr>
          <p:cNvPr id="10" name="Rectangle 9"/>
          <p:cNvSpPr/>
          <p:nvPr/>
        </p:nvSpPr>
        <p:spPr>
          <a:xfrm>
            <a:off x="65421" y="5956292"/>
            <a:ext cx="942418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Credential Compromise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87786" y="5956292"/>
            <a:ext cx="1131846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Check new resources created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894320" y="5793814"/>
            <a:ext cx="1143280" cy="133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Disable Keys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18376" y="5956292"/>
            <a:ext cx="1310960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Make API log report if enabled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79130" y="5956292"/>
            <a:ext cx="1131846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If found</a:t>
            </a:r>
          </a:p>
          <a:p>
            <a:pPr algn="ctr"/>
            <a:r>
              <a:rPr lang="en-US" sz="1000" dirty="0"/>
              <a:t>Isolate them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955227" y="5152514"/>
            <a:ext cx="1131846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Create a report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80487" y="1984960"/>
            <a:ext cx="1009896" cy="572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Attach the Evidence Collection Volume</a:t>
            </a:r>
          </a:p>
        </p:txBody>
      </p:sp>
      <p:sp>
        <p:nvSpPr>
          <p:cNvPr id="17" name="Diamond 16"/>
          <p:cNvSpPr/>
          <p:nvPr/>
        </p:nvSpPr>
        <p:spPr>
          <a:xfrm>
            <a:off x="3571848" y="1938312"/>
            <a:ext cx="1123639" cy="67169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Isolate it?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995930" y="2026668"/>
            <a:ext cx="1009896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Log in to </a:t>
            </a:r>
            <a:r>
              <a:rPr lang="en-US" sz="1000"/>
              <a:t>the instance</a:t>
            </a:r>
            <a:endParaRPr lang="en-US" sz="1000" dirty="0"/>
          </a:p>
        </p:txBody>
      </p:sp>
      <p:sp>
        <p:nvSpPr>
          <p:cNvPr id="19" name="Rectangle 18"/>
          <p:cNvSpPr/>
          <p:nvPr/>
        </p:nvSpPr>
        <p:spPr>
          <a:xfrm>
            <a:off x="10308609" y="2026667"/>
            <a:ext cx="1009896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Perform</a:t>
            </a:r>
          </a:p>
          <a:p>
            <a:pPr algn="ctr"/>
            <a:r>
              <a:rPr lang="en-US" sz="1000" dirty="0"/>
              <a:t>Evidence Acquisition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320175" y="3373321"/>
            <a:ext cx="792981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Take snapshot to </a:t>
            </a:r>
            <a:r>
              <a:rPr lang="en-US" sz="1000"/>
              <a:t>all volumes</a:t>
            </a:r>
            <a:endParaRPr lang="en-US" sz="1000" dirty="0"/>
          </a:p>
        </p:txBody>
      </p:sp>
      <p:sp>
        <p:nvSpPr>
          <p:cNvPr id="21" name="Rectangle 20"/>
          <p:cNvSpPr/>
          <p:nvPr/>
        </p:nvSpPr>
        <p:spPr>
          <a:xfrm>
            <a:off x="3272541" y="3373321"/>
            <a:ext cx="739690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Stop it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654959" y="3358614"/>
            <a:ext cx="1114695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Make </a:t>
            </a:r>
            <a:r>
              <a:rPr lang="en-US" sz="1000"/>
              <a:t>Volumes to Snapshots</a:t>
            </a:r>
            <a:endParaRPr lang="en-US" sz="1000" dirty="0"/>
          </a:p>
        </p:txBody>
      </p:sp>
      <p:sp>
        <p:nvSpPr>
          <p:cNvPr id="23" name="Rectangle 22"/>
          <p:cNvSpPr/>
          <p:nvPr/>
        </p:nvSpPr>
        <p:spPr>
          <a:xfrm>
            <a:off x="7058334" y="3358614"/>
            <a:ext cx="1114695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Attach Volumes to Forensic Workstation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451465" y="3305472"/>
            <a:ext cx="1009896" cy="6074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Attach the Evidence Collection Volume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9734653" y="3358613"/>
            <a:ext cx="1009896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Log in to the Forensic Workstation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1024615" y="3358612"/>
            <a:ext cx="1009896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Analyze / Further Investigation</a:t>
            </a:r>
          </a:p>
        </p:txBody>
      </p:sp>
      <p:cxnSp>
        <p:nvCxnSpPr>
          <p:cNvPr id="28" name="Straight Arrow Connector 27"/>
          <p:cNvCxnSpPr>
            <a:stCxn id="7" idx="3"/>
            <a:endCxn id="17" idx="1"/>
          </p:cNvCxnSpPr>
          <p:nvPr/>
        </p:nvCxnSpPr>
        <p:spPr>
          <a:xfrm flipV="1">
            <a:off x="3207289" y="2274159"/>
            <a:ext cx="364559" cy="11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7" idx="2"/>
            <a:endCxn id="20" idx="0"/>
          </p:cNvCxnSpPr>
          <p:nvPr/>
        </p:nvCxnSpPr>
        <p:spPr>
          <a:xfrm flipH="1">
            <a:off x="2716666" y="2621027"/>
            <a:ext cx="4937" cy="75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7" idx="3"/>
            <a:endCxn id="9" idx="1"/>
          </p:cNvCxnSpPr>
          <p:nvPr/>
        </p:nvCxnSpPr>
        <p:spPr>
          <a:xfrm flipV="1">
            <a:off x="4695487" y="1785468"/>
            <a:ext cx="417915" cy="488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9" idx="3"/>
            <a:endCxn id="8" idx="1"/>
          </p:cNvCxnSpPr>
          <p:nvPr/>
        </p:nvCxnSpPr>
        <p:spPr>
          <a:xfrm>
            <a:off x="5871430" y="1785468"/>
            <a:ext cx="493614" cy="488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8" idx="3"/>
            <a:endCxn id="16" idx="1"/>
          </p:cNvCxnSpPr>
          <p:nvPr/>
        </p:nvCxnSpPr>
        <p:spPr>
          <a:xfrm flipV="1">
            <a:off x="7374940" y="2271119"/>
            <a:ext cx="305547" cy="3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6" idx="3"/>
            <a:endCxn id="18" idx="1"/>
          </p:cNvCxnSpPr>
          <p:nvPr/>
        </p:nvCxnSpPr>
        <p:spPr>
          <a:xfrm>
            <a:off x="8690383" y="2271119"/>
            <a:ext cx="305547" cy="3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8" idx="3"/>
            <a:endCxn id="19" idx="1"/>
          </p:cNvCxnSpPr>
          <p:nvPr/>
        </p:nvCxnSpPr>
        <p:spPr>
          <a:xfrm flipV="1">
            <a:off x="10005826" y="2274159"/>
            <a:ext cx="3027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0" idx="3"/>
            <a:endCxn id="21" idx="1"/>
          </p:cNvCxnSpPr>
          <p:nvPr/>
        </p:nvCxnSpPr>
        <p:spPr>
          <a:xfrm>
            <a:off x="3113156" y="3620813"/>
            <a:ext cx="1593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1" idx="3"/>
            <a:endCxn id="5" idx="1"/>
          </p:cNvCxnSpPr>
          <p:nvPr/>
        </p:nvCxnSpPr>
        <p:spPr>
          <a:xfrm flipV="1">
            <a:off x="4012231" y="3616866"/>
            <a:ext cx="239353" cy="3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" idx="3"/>
            <a:endCxn id="22" idx="1"/>
          </p:cNvCxnSpPr>
          <p:nvPr/>
        </p:nvCxnSpPr>
        <p:spPr>
          <a:xfrm flipV="1">
            <a:off x="5366279" y="3606106"/>
            <a:ext cx="288680" cy="10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2" idx="3"/>
            <a:endCxn id="23" idx="1"/>
          </p:cNvCxnSpPr>
          <p:nvPr/>
        </p:nvCxnSpPr>
        <p:spPr>
          <a:xfrm>
            <a:off x="6769654" y="3606106"/>
            <a:ext cx="288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3" idx="3"/>
            <a:endCxn id="24" idx="1"/>
          </p:cNvCxnSpPr>
          <p:nvPr/>
        </p:nvCxnSpPr>
        <p:spPr>
          <a:xfrm>
            <a:off x="8173029" y="3606106"/>
            <a:ext cx="278436" cy="3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4" idx="3"/>
            <a:endCxn id="25" idx="1"/>
          </p:cNvCxnSpPr>
          <p:nvPr/>
        </p:nvCxnSpPr>
        <p:spPr>
          <a:xfrm flipV="1">
            <a:off x="9461361" y="3606105"/>
            <a:ext cx="273292" cy="3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25" idx="0"/>
            <a:endCxn id="19" idx="2"/>
          </p:cNvCxnSpPr>
          <p:nvPr/>
        </p:nvCxnSpPr>
        <p:spPr>
          <a:xfrm flipV="1">
            <a:off x="10239601" y="2521650"/>
            <a:ext cx="573956" cy="836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4" idx="3"/>
            <a:endCxn id="154" idx="1"/>
          </p:cNvCxnSpPr>
          <p:nvPr/>
        </p:nvCxnSpPr>
        <p:spPr>
          <a:xfrm flipV="1">
            <a:off x="1013014" y="2295767"/>
            <a:ext cx="15431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65421" y="3326492"/>
            <a:ext cx="824797" cy="6986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Incident</a:t>
            </a:r>
          </a:p>
        </p:txBody>
      </p:sp>
      <p:cxnSp>
        <p:nvCxnSpPr>
          <p:cNvPr id="75" name="Straight Arrow Connector 74"/>
          <p:cNvCxnSpPr>
            <a:cxnSpLocks/>
            <a:stCxn id="73" idx="0"/>
            <a:endCxn id="4" idx="2"/>
          </p:cNvCxnSpPr>
          <p:nvPr/>
        </p:nvCxnSpPr>
        <p:spPr>
          <a:xfrm flipV="1">
            <a:off x="477820" y="2588914"/>
            <a:ext cx="61398" cy="737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cxnSpLocks/>
            <a:stCxn id="73" idx="4"/>
            <a:endCxn id="10" idx="0"/>
          </p:cNvCxnSpPr>
          <p:nvPr/>
        </p:nvCxnSpPr>
        <p:spPr>
          <a:xfrm>
            <a:off x="477820" y="4025111"/>
            <a:ext cx="58810" cy="1931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3181242" y="2129908"/>
            <a:ext cx="4037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Live</a:t>
            </a:r>
            <a:endParaRPr lang="en-US" sz="800" dirty="0"/>
          </a:p>
        </p:txBody>
      </p:sp>
      <p:sp>
        <p:nvSpPr>
          <p:cNvPr id="82" name="TextBox 81"/>
          <p:cNvSpPr txBox="1"/>
          <p:nvPr/>
        </p:nvSpPr>
        <p:spPr>
          <a:xfrm>
            <a:off x="2373976" y="2837904"/>
            <a:ext cx="4871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Dead</a:t>
            </a:r>
          </a:p>
        </p:txBody>
      </p:sp>
      <p:cxnSp>
        <p:nvCxnSpPr>
          <p:cNvPr id="83" name="Straight Arrow Connector 82"/>
          <p:cNvCxnSpPr>
            <a:stCxn id="10" idx="3"/>
            <a:endCxn id="12" idx="1"/>
          </p:cNvCxnSpPr>
          <p:nvPr/>
        </p:nvCxnSpPr>
        <p:spPr>
          <a:xfrm flipV="1">
            <a:off x="1007839" y="5860748"/>
            <a:ext cx="886481" cy="34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12" idx="3"/>
            <a:endCxn id="13" idx="1"/>
          </p:cNvCxnSpPr>
          <p:nvPr/>
        </p:nvCxnSpPr>
        <p:spPr>
          <a:xfrm>
            <a:off x="3037600" y="5860748"/>
            <a:ext cx="480776" cy="34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13" idx="3"/>
            <a:endCxn id="11" idx="1"/>
          </p:cNvCxnSpPr>
          <p:nvPr/>
        </p:nvCxnSpPr>
        <p:spPr>
          <a:xfrm>
            <a:off x="4829336" y="6203784"/>
            <a:ext cx="3584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11" idx="3"/>
            <a:endCxn id="14" idx="1"/>
          </p:cNvCxnSpPr>
          <p:nvPr/>
        </p:nvCxnSpPr>
        <p:spPr>
          <a:xfrm>
            <a:off x="6319632" y="6203784"/>
            <a:ext cx="3594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cxnSpLocks/>
            <a:stCxn id="26" idx="2"/>
            <a:endCxn id="15" idx="0"/>
          </p:cNvCxnSpPr>
          <p:nvPr/>
        </p:nvCxnSpPr>
        <p:spPr>
          <a:xfrm flipH="1">
            <a:off x="11521150" y="3853595"/>
            <a:ext cx="8413" cy="1298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19" idx="3"/>
            <a:endCxn id="26" idx="0"/>
          </p:cNvCxnSpPr>
          <p:nvPr/>
        </p:nvCxnSpPr>
        <p:spPr>
          <a:xfrm>
            <a:off x="11318505" y="2274159"/>
            <a:ext cx="211058" cy="1084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1033994" y="3022160"/>
            <a:ext cx="920565" cy="5839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Create Support </a:t>
            </a:r>
            <a:r>
              <a:rPr lang="en-US" sz="1000"/>
              <a:t>Case with Provider</a:t>
            </a:r>
            <a:endParaRPr lang="en-US" sz="1000" dirty="0"/>
          </a:p>
        </p:txBody>
      </p:sp>
      <p:sp>
        <p:nvSpPr>
          <p:cNvPr id="110" name="Rectangle 109"/>
          <p:cNvSpPr/>
          <p:nvPr/>
        </p:nvSpPr>
        <p:spPr>
          <a:xfrm>
            <a:off x="1894320" y="6058602"/>
            <a:ext cx="1143280" cy="124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Revoke Access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1899877" y="6325687"/>
            <a:ext cx="1138045" cy="131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Revoke Sessions</a:t>
            </a:r>
          </a:p>
        </p:txBody>
      </p:sp>
      <p:cxnSp>
        <p:nvCxnSpPr>
          <p:cNvPr id="116" name="Straight Arrow Connector 115"/>
          <p:cNvCxnSpPr>
            <a:stCxn id="10" idx="3"/>
            <a:endCxn id="110" idx="1"/>
          </p:cNvCxnSpPr>
          <p:nvPr/>
        </p:nvCxnSpPr>
        <p:spPr>
          <a:xfrm flipV="1">
            <a:off x="1007839" y="6121056"/>
            <a:ext cx="886481" cy="82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10" idx="3"/>
            <a:endCxn id="111" idx="1"/>
          </p:cNvCxnSpPr>
          <p:nvPr/>
        </p:nvCxnSpPr>
        <p:spPr>
          <a:xfrm>
            <a:off x="1007839" y="6203784"/>
            <a:ext cx="892038" cy="18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110" idx="3"/>
            <a:endCxn id="13" idx="1"/>
          </p:cNvCxnSpPr>
          <p:nvPr/>
        </p:nvCxnSpPr>
        <p:spPr>
          <a:xfrm>
            <a:off x="3037600" y="6121056"/>
            <a:ext cx="480776" cy="82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111" idx="3"/>
            <a:endCxn id="13" idx="1"/>
          </p:cNvCxnSpPr>
          <p:nvPr/>
        </p:nvCxnSpPr>
        <p:spPr>
          <a:xfrm flipV="1">
            <a:off x="3037922" y="6203784"/>
            <a:ext cx="480454" cy="18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 153"/>
          <p:cNvSpPr/>
          <p:nvPr/>
        </p:nvSpPr>
        <p:spPr>
          <a:xfrm>
            <a:off x="1167328" y="1828664"/>
            <a:ext cx="900388" cy="9342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Outside Info Acquisition</a:t>
            </a:r>
          </a:p>
          <a:p>
            <a:pPr algn="ctr"/>
            <a:r>
              <a:rPr lang="en-US" sz="1000" dirty="0"/>
              <a:t>(instance </a:t>
            </a:r>
            <a:r>
              <a:rPr lang="en-US" sz="1000" dirty="0" err="1"/>
              <a:t>profile,endpoints,metadata</a:t>
            </a:r>
            <a:r>
              <a:rPr lang="en-US" sz="1000" dirty="0"/>
              <a:t>, </a:t>
            </a:r>
            <a:r>
              <a:rPr lang="en-US" sz="1000" dirty="0" err="1"/>
              <a:t>etc</a:t>
            </a:r>
            <a:r>
              <a:rPr lang="en-US" sz="1000" dirty="0"/>
              <a:t>)_</a:t>
            </a:r>
          </a:p>
        </p:txBody>
      </p:sp>
      <p:cxnSp>
        <p:nvCxnSpPr>
          <p:cNvPr id="158" name="Straight Arrow Connector 157"/>
          <p:cNvCxnSpPr>
            <a:stCxn id="154" idx="3"/>
            <a:endCxn id="7" idx="1"/>
          </p:cNvCxnSpPr>
          <p:nvPr/>
        </p:nvCxnSpPr>
        <p:spPr>
          <a:xfrm flipV="1">
            <a:off x="2067716" y="2285181"/>
            <a:ext cx="168201" cy="10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Rectangle 183"/>
          <p:cNvSpPr/>
          <p:nvPr/>
        </p:nvSpPr>
        <p:spPr>
          <a:xfrm>
            <a:off x="11166285" y="1704844"/>
            <a:ext cx="726555" cy="488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Perform Timeline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10591950" y="1340545"/>
            <a:ext cx="726555" cy="488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Pre-built </a:t>
            </a:r>
            <a:r>
              <a:rPr lang="en-US" sz="1000" dirty="0" err="1"/>
              <a:t>Volatiliy</a:t>
            </a:r>
            <a:r>
              <a:rPr lang="en-US" sz="1000" dirty="0"/>
              <a:t> </a:t>
            </a:r>
            <a:r>
              <a:rPr lang="en-US" sz="1000" dirty="0" err="1"/>
              <a:t>frofile</a:t>
            </a:r>
            <a:endParaRPr lang="en-US" sz="1000" dirty="0"/>
          </a:p>
        </p:txBody>
      </p:sp>
      <p:sp>
        <p:nvSpPr>
          <p:cNvPr id="186" name="Rectangle 185"/>
          <p:cNvSpPr/>
          <p:nvPr/>
        </p:nvSpPr>
        <p:spPr>
          <a:xfrm>
            <a:off x="9993126" y="997484"/>
            <a:ext cx="726555" cy="488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Pre-built </a:t>
            </a:r>
            <a:r>
              <a:rPr lang="en-US" sz="1000" dirty="0" err="1"/>
              <a:t>LiME</a:t>
            </a:r>
            <a:r>
              <a:rPr lang="en-US" sz="1000" dirty="0"/>
              <a:t> </a:t>
            </a:r>
            <a:r>
              <a:rPr lang="en-US" sz="1000" dirty="0" err="1"/>
              <a:t>krnl</a:t>
            </a:r>
            <a:r>
              <a:rPr lang="en-US" sz="1000" dirty="0"/>
              <a:t> mod</a:t>
            </a:r>
          </a:p>
        </p:txBody>
      </p:sp>
      <p:sp>
        <p:nvSpPr>
          <p:cNvPr id="187" name="Rectangle 186"/>
          <p:cNvSpPr/>
          <p:nvPr/>
        </p:nvSpPr>
        <p:spPr>
          <a:xfrm>
            <a:off x="9295904" y="683833"/>
            <a:ext cx="803997" cy="488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RAM Acquisition</a:t>
            </a:r>
            <a:endParaRPr lang="en-US" sz="1000" dirty="0"/>
          </a:p>
        </p:txBody>
      </p:sp>
      <p:sp>
        <p:nvSpPr>
          <p:cNvPr id="188" name="TextBox 187"/>
          <p:cNvSpPr txBox="1"/>
          <p:nvPr/>
        </p:nvSpPr>
        <p:spPr>
          <a:xfrm>
            <a:off x="4516917" y="2034544"/>
            <a:ext cx="4037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Yes</a:t>
            </a:r>
          </a:p>
        </p:txBody>
      </p:sp>
      <p:sp>
        <p:nvSpPr>
          <p:cNvPr id="189" name="Rectangle 188"/>
          <p:cNvSpPr/>
          <p:nvPr/>
        </p:nvSpPr>
        <p:spPr>
          <a:xfrm>
            <a:off x="5807187" y="1282475"/>
            <a:ext cx="871943" cy="341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NIC Network Scan</a:t>
            </a:r>
            <a:endParaRPr lang="en-US" sz="1000" dirty="0"/>
          </a:p>
        </p:txBody>
      </p:sp>
      <p:sp>
        <p:nvSpPr>
          <p:cNvPr id="228" name="Rectangle 227"/>
          <p:cNvSpPr/>
          <p:nvPr/>
        </p:nvSpPr>
        <p:spPr>
          <a:xfrm>
            <a:off x="1029727" y="3768395"/>
            <a:ext cx="924832" cy="562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Create Internal Case</a:t>
            </a:r>
          </a:p>
        </p:txBody>
      </p:sp>
      <p:cxnSp>
        <p:nvCxnSpPr>
          <p:cNvPr id="229" name="Straight Arrow Connector 228"/>
          <p:cNvCxnSpPr>
            <a:cxnSpLocks/>
            <a:stCxn id="73" idx="7"/>
            <a:endCxn id="107" idx="1"/>
          </p:cNvCxnSpPr>
          <p:nvPr/>
        </p:nvCxnSpPr>
        <p:spPr>
          <a:xfrm flipV="1">
            <a:off x="769429" y="3314132"/>
            <a:ext cx="264565" cy="114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cxnSpLocks/>
            <a:stCxn id="73" idx="5"/>
            <a:endCxn id="228" idx="1"/>
          </p:cNvCxnSpPr>
          <p:nvPr/>
        </p:nvCxnSpPr>
        <p:spPr>
          <a:xfrm>
            <a:off x="769429" y="3922801"/>
            <a:ext cx="260298" cy="127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4899807" y="2619129"/>
            <a:ext cx="1155492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Separate</a:t>
            </a:r>
            <a:r>
              <a:rPr lang="es-ES" sz="1000" dirty="0"/>
              <a:t> Network </a:t>
            </a:r>
            <a:r>
              <a:rPr lang="es-ES" sz="1000" dirty="0" err="1"/>
              <a:t>with</a:t>
            </a:r>
            <a:r>
              <a:rPr lang="es-ES" sz="1000" dirty="0"/>
              <a:t> Internet Access to </a:t>
            </a:r>
            <a:r>
              <a:rPr lang="es-ES" sz="1000" dirty="0" err="1"/>
              <a:t>Scan</a:t>
            </a:r>
            <a:endParaRPr lang="en-US" sz="1000" dirty="0"/>
          </a:p>
        </p:txBody>
      </p:sp>
      <p:cxnSp>
        <p:nvCxnSpPr>
          <p:cNvPr id="74" name="Straight Arrow Connector 73"/>
          <p:cNvCxnSpPr>
            <a:stCxn id="17" idx="3"/>
            <a:endCxn id="70" idx="1"/>
          </p:cNvCxnSpPr>
          <p:nvPr/>
        </p:nvCxnSpPr>
        <p:spPr>
          <a:xfrm>
            <a:off x="4695487" y="2274159"/>
            <a:ext cx="204320" cy="592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70" idx="3"/>
            <a:endCxn id="8" idx="1"/>
          </p:cNvCxnSpPr>
          <p:nvPr/>
        </p:nvCxnSpPr>
        <p:spPr>
          <a:xfrm flipV="1">
            <a:off x="6055299" y="2274162"/>
            <a:ext cx="309745" cy="592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Rounded Rectangle 226"/>
          <p:cNvSpPr/>
          <p:nvPr/>
        </p:nvSpPr>
        <p:spPr>
          <a:xfrm>
            <a:off x="7155726" y="4218515"/>
            <a:ext cx="919910" cy="810175"/>
          </a:xfrm>
          <a:prstGeom prst="round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CAINE / SIFT / DEFT / FCCU / HELIX3  / FIRE</a:t>
            </a:r>
          </a:p>
        </p:txBody>
      </p:sp>
      <p:cxnSp>
        <p:nvCxnSpPr>
          <p:cNvPr id="84" name="Straight Arrow Connector 83"/>
          <p:cNvCxnSpPr>
            <a:stCxn id="23" idx="2"/>
            <a:endCxn id="227" idx="0"/>
          </p:cNvCxnSpPr>
          <p:nvPr/>
        </p:nvCxnSpPr>
        <p:spPr>
          <a:xfrm flipH="1">
            <a:off x="7615681" y="3853597"/>
            <a:ext cx="1" cy="364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8412093" y="4142434"/>
            <a:ext cx="1957010" cy="971002"/>
          </a:xfrm>
          <a:prstGeom prst="round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Windows_Life_Response</a:t>
            </a:r>
            <a:endParaRPr lang="en-US" sz="1050" dirty="0">
              <a:solidFill>
                <a:schemeClr val="tx1"/>
              </a:solidFill>
            </a:endParaRPr>
          </a:p>
          <a:p>
            <a:pPr algn="ctr"/>
            <a:r>
              <a:rPr lang="en-US" sz="1050" dirty="0" err="1">
                <a:solidFill>
                  <a:schemeClr val="tx1"/>
                </a:solidFill>
              </a:rPr>
              <a:t>Sysinternals</a:t>
            </a:r>
            <a:endParaRPr lang="en-US" sz="1050" dirty="0">
              <a:solidFill>
                <a:schemeClr val="tx1"/>
              </a:solidFill>
            </a:endParaRPr>
          </a:p>
          <a:p>
            <a:pPr algn="ctr"/>
            <a:r>
              <a:rPr lang="en-US" sz="1050" dirty="0" err="1">
                <a:solidFill>
                  <a:schemeClr val="tx1"/>
                </a:solidFill>
              </a:rPr>
              <a:t>Nirsoft</a:t>
            </a:r>
            <a:endParaRPr lang="en-US" sz="1050" dirty="0">
              <a:solidFill>
                <a:schemeClr val="tx1"/>
              </a:solidFill>
            </a:endParaRP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FTK Imager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Autopsy</a:t>
            </a:r>
          </a:p>
          <a:p>
            <a:pPr algn="ctr"/>
            <a:r>
              <a:rPr lang="en-US" sz="1050" dirty="0" err="1">
                <a:solidFill>
                  <a:schemeClr val="tx1"/>
                </a:solidFill>
              </a:rPr>
              <a:t>Sleuthkit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968114" y="4777153"/>
            <a:ext cx="924832" cy="622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Trigger a Network Capture / VPC Logs</a:t>
            </a:r>
          </a:p>
        </p:txBody>
      </p:sp>
      <p:cxnSp>
        <p:nvCxnSpPr>
          <p:cNvPr id="90" name="Straight Arrow Connector 89"/>
          <p:cNvCxnSpPr>
            <a:cxnSpLocks/>
            <a:stCxn id="73" idx="5"/>
            <a:endCxn id="88" idx="1"/>
          </p:cNvCxnSpPr>
          <p:nvPr/>
        </p:nvCxnSpPr>
        <p:spPr>
          <a:xfrm>
            <a:off x="769429" y="3922801"/>
            <a:ext cx="198685" cy="1165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2276575" y="4036601"/>
            <a:ext cx="916273" cy="6391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TAG</a:t>
            </a:r>
          </a:p>
          <a:p>
            <a:pPr algn="ctr"/>
            <a:r>
              <a:rPr lang="en-US" sz="1000" dirty="0"/>
              <a:t>Resources under investigation</a:t>
            </a:r>
          </a:p>
        </p:txBody>
      </p:sp>
      <p:cxnSp>
        <p:nvCxnSpPr>
          <p:cNvPr id="96" name="Straight Arrow Connector 95"/>
          <p:cNvCxnSpPr>
            <a:stCxn id="107" idx="3"/>
            <a:endCxn id="79" idx="1"/>
          </p:cNvCxnSpPr>
          <p:nvPr/>
        </p:nvCxnSpPr>
        <p:spPr>
          <a:xfrm>
            <a:off x="1954559" y="3314132"/>
            <a:ext cx="322016" cy="1042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022630" y="1693580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*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30B0230-65A5-014C-BDF0-D93722578AFE}"/>
              </a:ext>
            </a:extLst>
          </p:cNvPr>
          <p:cNvSpPr/>
          <p:nvPr/>
        </p:nvSpPr>
        <p:spPr>
          <a:xfrm>
            <a:off x="8499477" y="5343531"/>
            <a:ext cx="1114695" cy="682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Hashing comparison-gold image, carving, cloud-</a:t>
            </a:r>
            <a:r>
              <a:rPr lang="en-US" sz="1000" dirty="0" err="1"/>
              <a:t>init</a:t>
            </a:r>
            <a:r>
              <a:rPr lang="en-US" sz="1000" dirty="0"/>
              <a:t>, search malware, IOC, </a:t>
            </a:r>
            <a:r>
              <a:rPr lang="en-US" sz="1000" dirty="0" err="1"/>
              <a:t>etc</a:t>
            </a:r>
            <a:endParaRPr lang="en-US" sz="1000" dirty="0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18CC07E-A289-3347-ABFE-B9A737FA2CBA}"/>
              </a:ext>
            </a:extLst>
          </p:cNvPr>
          <p:cNvCxnSpPr>
            <a:cxnSpLocks/>
            <a:stCxn id="227" idx="2"/>
            <a:endCxn id="80" idx="0"/>
          </p:cNvCxnSpPr>
          <p:nvPr/>
        </p:nvCxnSpPr>
        <p:spPr>
          <a:xfrm>
            <a:off x="7615681" y="5028690"/>
            <a:ext cx="1441144" cy="314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BAEBFC3-C9B6-654C-9408-8958ECE96347}"/>
              </a:ext>
            </a:extLst>
          </p:cNvPr>
          <p:cNvCxnSpPr>
            <a:cxnSpLocks/>
            <a:stCxn id="227" idx="3"/>
            <a:endCxn id="87" idx="1"/>
          </p:cNvCxnSpPr>
          <p:nvPr/>
        </p:nvCxnSpPr>
        <p:spPr>
          <a:xfrm>
            <a:off x="8075636" y="4623603"/>
            <a:ext cx="336457" cy="4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2A03E8DD-A3ED-3D49-89B5-6C134A53B18E}"/>
              </a:ext>
            </a:extLst>
          </p:cNvPr>
          <p:cNvCxnSpPr>
            <a:cxnSpLocks/>
            <a:stCxn id="8" idx="2"/>
            <a:endCxn id="87" idx="1"/>
          </p:cNvCxnSpPr>
          <p:nvPr/>
        </p:nvCxnSpPr>
        <p:spPr>
          <a:xfrm>
            <a:off x="6869992" y="2521653"/>
            <a:ext cx="1542101" cy="2106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F5062D6-7B3C-F144-A352-9128660EBDEA}"/>
              </a:ext>
            </a:extLst>
          </p:cNvPr>
          <p:cNvCxnSpPr>
            <a:cxnSpLocks/>
            <a:stCxn id="14" idx="0"/>
            <a:endCxn id="4" idx="2"/>
          </p:cNvCxnSpPr>
          <p:nvPr/>
        </p:nvCxnSpPr>
        <p:spPr>
          <a:xfrm flipH="1" flipV="1">
            <a:off x="539218" y="2588914"/>
            <a:ext cx="6705835" cy="3367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401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181847"/>
            <a:ext cx="10515600" cy="1325563"/>
          </a:xfrm>
        </p:spPr>
        <p:txBody>
          <a:bodyPr/>
          <a:lstStyle/>
          <a:p>
            <a:r>
              <a:rPr lang="en-US" b="1" dirty="0"/>
              <a:t>Assets Acquisition Specific to AWS</a:t>
            </a:r>
          </a:p>
        </p:txBody>
      </p:sp>
      <p:sp>
        <p:nvSpPr>
          <p:cNvPr id="4" name="Rectangle 3"/>
          <p:cNvSpPr/>
          <p:nvPr/>
        </p:nvSpPr>
        <p:spPr>
          <a:xfrm>
            <a:off x="419100" y="3202105"/>
            <a:ext cx="1491004" cy="966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Perform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Evidence Acquisition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3612241" y="1443426"/>
            <a:ext cx="6547759" cy="7254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AWS Infrastructure Logs: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CloudTrail</a:t>
            </a:r>
            <a:r>
              <a:rPr lang="en-US" dirty="0">
                <a:solidFill>
                  <a:schemeClr val="tx1"/>
                </a:solidFill>
              </a:rPr>
              <a:t> and VPC </a:t>
            </a:r>
            <a:r>
              <a:rPr lang="en-US" dirty="0" err="1">
                <a:solidFill>
                  <a:schemeClr val="tx1"/>
                </a:solidFill>
              </a:rPr>
              <a:t>FlowLogs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612241" y="2362331"/>
            <a:ext cx="6547759" cy="7254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AWS Service Logs: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S3 Logs, RDS Logs, Lambda, etc.</a:t>
            </a:r>
          </a:p>
        </p:txBody>
      </p:sp>
      <p:sp>
        <p:nvSpPr>
          <p:cNvPr id="10" name="Rectangle 9"/>
          <p:cNvSpPr/>
          <p:nvPr/>
        </p:nvSpPr>
        <p:spPr>
          <a:xfrm>
            <a:off x="3612240" y="5371759"/>
            <a:ext cx="6547759" cy="7254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Host Based Logs (volume snapshot)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Messages/System, security, audit, applications, etc.</a:t>
            </a:r>
          </a:p>
        </p:txBody>
      </p:sp>
      <p:cxnSp>
        <p:nvCxnSpPr>
          <p:cNvPr id="11" name="Straight Arrow Connector 10"/>
          <p:cNvCxnSpPr>
            <a:stCxn id="4" idx="3"/>
            <a:endCxn id="7" idx="1"/>
          </p:cNvCxnSpPr>
          <p:nvPr/>
        </p:nvCxnSpPr>
        <p:spPr>
          <a:xfrm flipV="1">
            <a:off x="1910104" y="1806163"/>
            <a:ext cx="1702137" cy="1879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3"/>
            <a:endCxn id="9" idx="1"/>
          </p:cNvCxnSpPr>
          <p:nvPr/>
        </p:nvCxnSpPr>
        <p:spPr>
          <a:xfrm flipV="1">
            <a:off x="1910104" y="2725068"/>
            <a:ext cx="1702137" cy="960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" idx="3"/>
            <a:endCxn id="10" idx="1"/>
          </p:cNvCxnSpPr>
          <p:nvPr/>
        </p:nvCxnSpPr>
        <p:spPr>
          <a:xfrm>
            <a:off x="1910104" y="3685309"/>
            <a:ext cx="1702136" cy="2049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612239" y="3306970"/>
            <a:ext cx="6547760" cy="8112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Additional data from AWS view: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instance profile, endpoints, </a:t>
            </a:r>
            <a:r>
              <a:rPr lang="en-US" dirty="0" err="1">
                <a:solidFill>
                  <a:schemeClr val="tx1"/>
                </a:solidFill>
              </a:rPr>
              <a:t>syslogs</a:t>
            </a:r>
            <a:r>
              <a:rPr lang="en-US" dirty="0">
                <a:solidFill>
                  <a:schemeClr val="tx1"/>
                </a:solidFill>
              </a:rPr>
              <a:t>, screen, metadata, 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>
            <a:stCxn id="4" idx="3"/>
            <a:endCxn id="28" idx="1"/>
          </p:cNvCxnSpPr>
          <p:nvPr/>
        </p:nvCxnSpPr>
        <p:spPr>
          <a:xfrm>
            <a:off x="1910104" y="3685309"/>
            <a:ext cx="1702135" cy="27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3612239" y="4337380"/>
            <a:ext cx="6547762" cy="8112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More Outside: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Limits, check resources creation from given date (all regions)</a:t>
            </a:r>
          </a:p>
        </p:txBody>
      </p:sp>
      <p:cxnSp>
        <p:nvCxnSpPr>
          <p:cNvPr id="37" name="Straight Arrow Connector 36"/>
          <p:cNvCxnSpPr>
            <a:stCxn id="4" idx="3"/>
            <a:endCxn id="36" idx="1"/>
          </p:cNvCxnSpPr>
          <p:nvPr/>
        </p:nvCxnSpPr>
        <p:spPr>
          <a:xfrm>
            <a:off x="1910104" y="3685309"/>
            <a:ext cx="1702135" cy="1057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338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099" y="181847"/>
            <a:ext cx="11517527" cy="1325563"/>
          </a:xfrm>
        </p:spPr>
        <p:txBody>
          <a:bodyPr/>
          <a:lstStyle/>
          <a:p>
            <a:r>
              <a:rPr lang="en-US" b="1" dirty="0"/>
              <a:t>Digital Forensics as a Service? How to be Prepared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F6262AB-F3A1-024F-BF8A-A62E34BF9D33}"/>
              </a:ext>
            </a:extLst>
          </p:cNvPr>
          <p:cNvSpPr txBox="1">
            <a:spLocks/>
          </p:cNvSpPr>
          <p:nvPr/>
        </p:nvSpPr>
        <p:spPr>
          <a:xfrm>
            <a:off x="794533" y="1339942"/>
            <a:ext cx="10536613" cy="5060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DFaaS</a:t>
            </a:r>
            <a:r>
              <a:rPr lang="en-US" dirty="0"/>
              <a:t>: capabilities we can use from the Cloud Vendor to perform tasks related to Digital Forensics</a:t>
            </a:r>
          </a:p>
          <a:p>
            <a:r>
              <a:rPr lang="en-US" dirty="0"/>
              <a:t>Multi Account Strategy</a:t>
            </a:r>
          </a:p>
          <a:p>
            <a:pPr lvl="1"/>
            <a:r>
              <a:rPr lang="en-US" dirty="0"/>
              <a:t>Dedicated Account for Forensics </a:t>
            </a:r>
          </a:p>
          <a:p>
            <a:pPr lvl="1"/>
            <a:r>
              <a:rPr lang="es-ES" dirty="0"/>
              <a:t>D</a:t>
            </a:r>
            <a:r>
              <a:rPr lang="en-US" dirty="0" err="1"/>
              <a:t>edicated</a:t>
            </a:r>
            <a:r>
              <a:rPr lang="en-US" dirty="0"/>
              <a:t> Account for Security Operations</a:t>
            </a:r>
          </a:p>
          <a:p>
            <a:r>
              <a:rPr lang="en-US" dirty="0"/>
              <a:t>Acquisition tools ready to use</a:t>
            </a:r>
          </a:p>
          <a:p>
            <a:pPr lvl="1"/>
            <a:r>
              <a:rPr lang="en-US" dirty="0"/>
              <a:t>Live Data</a:t>
            </a:r>
          </a:p>
          <a:p>
            <a:r>
              <a:rPr lang="en-US" dirty="0"/>
              <a:t>Acquire data, what data?</a:t>
            </a:r>
          </a:p>
          <a:p>
            <a:endParaRPr lang="en-US" dirty="0"/>
          </a:p>
          <a:p>
            <a:endParaRPr lang="en-US" altLang="x-none" dirty="0">
              <a:solidFill>
                <a:srgbClr val="000000"/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275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7553" y="5500939"/>
            <a:ext cx="11456894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x-none" sz="3600" b="1" dirty="0">
                <a:solidFill>
                  <a:srgbClr val="50FF18"/>
                </a:solidFill>
              </a:rPr>
              <a:t>Prowler / </a:t>
            </a:r>
            <a:r>
              <a:rPr lang="en-US" altLang="x-none" sz="3600" b="1" dirty="0" err="1">
                <a:solidFill>
                  <a:srgbClr val="50FF18"/>
                </a:solidFill>
              </a:rPr>
              <a:t>phpRADmin</a:t>
            </a:r>
            <a:r>
              <a:rPr lang="en-US" altLang="x-none" sz="3600" b="1" dirty="0">
                <a:solidFill>
                  <a:srgbClr val="50FF18"/>
                </a:solidFill>
              </a:rPr>
              <a:t> / Alfresco BART / Books </a:t>
            </a:r>
            <a:endParaRPr lang="en-US" sz="3600" b="1" dirty="0">
              <a:solidFill>
                <a:srgbClr val="50FF18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4D859E-3B17-C849-9062-4FC9E3600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50" y="1587736"/>
            <a:ext cx="65151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5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F6262AB-F3A1-024F-BF8A-A62E34BF9D33}"/>
              </a:ext>
            </a:extLst>
          </p:cNvPr>
          <p:cNvSpPr txBox="1">
            <a:spLocks/>
          </p:cNvSpPr>
          <p:nvPr/>
        </p:nvSpPr>
        <p:spPr>
          <a:xfrm>
            <a:off x="5502457" y="1507409"/>
            <a:ext cx="6312553" cy="521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</a:t>
            </a:r>
            <a:r>
              <a:rPr lang="en-US" dirty="0"/>
              <a:t>IS Benchmark security assessment tool (52 checks + 20 additional)</a:t>
            </a:r>
          </a:p>
          <a:p>
            <a:r>
              <a:rPr lang="es-ES" dirty="0"/>
              <a:t>New “</a:t>
            </a:r>
            <a:r>
              <a:rPr lang="es-ES" dirty="0" err="1"/>
              <a:t>forensic-ready</a:t>
            </a:r>
            <a:r>
              <a:rPr lang="es-ES" dirty="0"/>
              <a:t>” </a:t>
            </a:r>
            <a:r>
              <a:rPr lang="es-ES" dirty="0" err="1"/>
              <a:t>group</a:t>
            </a:r>
            <a:r>
              <a:rPr lang="es-ES" dirty="0"/>
              <a:t> of </a:t>
            </a:r>
            <a:r>
              <a:rPr lang="es-ES" dirty="0" err="1"/>
              <a:t>checks</a:t>
            </a:r>
            <a:r>
              <a:rPr lang="es-ES" dirty="0"/>
              <a:t>:</a:t>
            </a:r>
            <a:endParaRPr lang="en-US" dirty="0"/>
          </a:p>
          <a:p>
            <a:pPr lvl="1"/>
            <a:r>
              <a:rPr lang="en-US" dirty="0"/>
              <a:t>Checks if you are collecting all what you may need in case of an incident</a:t>
            </a:r>
          </a:p>
          <a:p>
            <a:pPr lvl="1"/>
            <a:r>
              <a:rPr lang="es-ES" dirty="0"/>
              <a:t>F</a:t>
            </a:r>
            <a:r>
              <a:rPr lang="en-US" dirty="0" err="1"/>
              <a:t>orensics</a:t>
            </a:r>
            <a:r>
              <a:rPr lang="en-US" dirty="0"/>
              <a:t> as a Service helper</a:t>
            </a:r>
          </a:p>
          <a:p>
            <a:pPr lvl="1"/>
            <a:r>
              <a:rPr lang="en-US" dirty="0" err="1"/>
              <a:t>CloudTrail</a:t>
            </a:r>
            <a:r>
              <a:rPr lang="en-US" dirty="0"/>
              <a:t>, S3, </a:t>
            </a:r>
            <a:r>
              <a:rPr lang="en-US" dirty="0" err="1"/>
              <a:t>Config</a:t>
            </a:r>
            <a:r>
              <a:rPr lang="en-US" dirty="0"/>
              <a:t>, </a:t>
            </a:r>
            <a:r>
              <a:rPr lang="en-US" dirty="0" err="1"/>
              <a:t>VPCFlowlog</a:t>
            </a:r>
            <a:r>
              <a:rPr lang="en-US" dirty="0"/>
              <a:t>, Macie, </a:t>
            </a:r>
            <a:r>
              <a:rPr lang="en-US" dirty="0" err="1"/>
              <a:t>GuardDuty</a:t>
            </a:r>
            <a:r>
              <a:rPr lang="en-US" dirty="0"/>
              <a:t>, </a:t>
            </a:r>
            <a:r>
              <a:rPr lang="en-US" dirty="0" err="1"/>
              <a:t>CloudFront</a:t>
            </a:r>
            <a:r>
              <a:rPr lang="en-US" dirty="0"/>
              <a:t>, ES, Lambda, ELB/ALB, Route53, Redshift and more</a:t>
            </a:r>
          </a:p>
          <a:p>
            <a:pPr lvl="1"/>
            <a:endParaRPr lang="es-ES" dirty="0"/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/Alfresco/prowler 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altLang="x-none" dirty="0">
              <a:solidFill>
                <a:srgbClr val="000000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2CA9D-2E38-A246-874E-EA644F9F9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665505"/>
            <a:ext cx="4604593" cy="16779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9427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181847"/>
            <a:ext cx="10998868" cy="1325563"/>
          </a:xfrm>
        </p:spPr>
        <p:txBody>
          <a:bodyPr/>
          <a:lstStyle/>
          <a:p>
            <a:r>
              <a:rPr lang="en-US" b="1" dirty="0"/>
              <a:t>Digital Forensics as a Service:  Cloud Challenges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F6262AB-F3A1-024F-BF8A-A62E34BF9D33}"/>
              </a:ext>
            </a:extLst>
          </p:cNvPr>
          <p:cNvSpPr txBox="1">
            <a:spLocks/>
          </p:cNvSpPr>
          <p:nvPr/>
        </p:nvSpPr>
        <p:spPr>
          <a:xfrm>
            <a:off x="794533" y="1339942"/>
            <a:ext cx="10623435" cy="5193205"/>
          </a:xfrm>
          <a:prstGeom prst="rect">
            <a:avLst/>
          </a:prstGeom>
        </p:spPr>
        <p:txBody>
          <a:bodyPr vert="horz" lIns="91440" tIns="45720" rIns="91440" bIns="45720" numCol="2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Userland</a:t>
            </a:r>
            <a:r>
              <a:rPr lang="en-US" b="1" dirty="0"/>
              <a:t> / Process Memory Acquisition</a:t>
            </a:r>
          </a:p>
          <a:p>
            <a:pPr lvl="1"/>
            <a:r>
              <a:rPr lang="en-US" dirty="0"/>
              <a:t>AWS System Manager (</a:t>
            </a:r>
            <a:r>
              <a:rPr lang="en-US" dirty="0" err="1"/>
              <a:t>ssm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3"/>
              </a:rPr>
              <a:t>Margaritashotgun</a:t>
            </a:r>
            <a:r>
              <a:rPr lang="en-US" dirty="0"/>
              <a:t> (</a:t>
            </a:r>
            <a:r>
              <a:rPr lang="en-US" dirty="0" err="1"/>
              <a:t>LiME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Volatility and </a:t>
            </a:r>
            <a:r>
              <a:rPr lang="en-US" dirty="0" err="1"/>
              <a:t>Rekall</a:t>
            </a:r>
            <a:r>
              <a:rPr lang="en-US" dirty="0"/>
              <a:t> automation</a:t>
            </a:r>
          </a:p>
          <a:p>
            <a:pPr lvl="1"/>
            <a:r>
              <a:rPr lang="en-US" dirty="0">
                <a:hlinkClick r:id="rId4"/>
              </a:rPr>
              <a:t>ECFS: extended core file snapshot format</a:t>
            </a:r>
            <a:endParaRPr lang="en-US" dirty="0"/>
          </a:p>
          <a:p>
            <a:pPr lvl="1"/>
            <a:r>
              <a:rPr lang="en-US" dirty="0"/>
              <a:t>Containers</a:t>
            </a:r>
          </a:p>
          <a:p>
            <a:pPr lvl="1"/>
            <a:r>
              <a:rPr lang="en-US" dirty="0"/>
              <a:t>Analysis process</a:t>
            </a:r>
          </a:p>
          <a:p>
            <a:pPr lvl="1"/>
            <a:r>
              <a:rPr lang="en-US" dirty="0"/>
              <a:t>IOC </a:t>
            </a:r>
          </a:p>
          <a:p>
            <a:pPr lvl="1"/>
            <a:r>
              <a:rPr lang="en-US" dirty="0"/>
              <a:t>Something like </a:t>
            </a:r>
            <a:r>
              <a:rPr lang="en-US" dirty="0">
                <a:hlinkClick r:id="rId5"/>
              </a:rPr>
              <a:t>LibVMI</a:t>
            </a:r>
            <a:r>
              <a:rPr lang="en-US" dirty="0"/>
              <a:t>: VM introspection would help (Volatility integration)</a:t>
            </a:r>
          </a:p>
          <a:p>
            <a:r>
              <a:rPr lang="en-US" b="1" dirty="0"/>
              <a:t>Storage Acquisition and Processing</a:t>
            </a:r>
          </a:p>
          <a:p>
            <a:pPr lvl="1"/>
            <a:r>
              <a:rPr lang="en-US" dirty="0"/>
              <a:t>Depends on the Storage used</a:t>
            </a:r>
          </a:p>
          <a:p>
            <a:pPr lvl="1"/>
            <a:r>
              <a:rPr lang="en-US" dirty="0"/>
              <a:t>Easier for EBS Snapshots </a:t>
            </a:r>
            <a:r>
              <a:rPr lang="en-US" dirty="0">
                <a:sym typeface="Wingdings" pitchFamily="2" charset="2"/>
              </a:rPr>
              <a:t> Volumes</a:t>
            </a:r>
          </a:p>
          <a:p>
            <a:pPr lvl="1"/>
            <a:r>
              <a:rPr lang="en-US" dirty="0" err="1">
                <a:hlinkClick r:id="rId6"/>
              </a:rPr>
              <a:t>DFTimewolf</a:t>
            </a:r>
            <a:r>
              <a:rPr lang="en-US" dirty="0"/>
              <a:t> (Grr)</a:t>
            </a:r>
            <a:endParaRPr lang="en-US" dirty="0">
              <a:sym typeface="Wingdings" pitchFamily="2" charset="2"/>
            </a:endParaRPr>
          </a:p>
          <a:p>
            <a:r>
              <a:rPr lang="en-US" b="1" dirty="0"/>
              <a:t>Multiple Account Tools, Resources and Vendors</a:t>
            </a:r>
          </a:p>
          <a:p>
            <a:pPr lvl="1"/>
            <a:r>
              <a:rPr lang="en-US" dirty="0"/>
              <a:t>We don’t capture just one resource!</a:t>
            </a:r>
          </a:p>
          <a:p>
            <a:pPr lvl="1"/>
            <a:r>
              <a:rPr lang="en-US" dirty="0"/>
              <a:t>Enterprise grade</a:t>
            </a:r>
          </a:p>
          <a:p>
            <a:r>
              <a:rPr lang="en-US" b="1" dirty="0"/>
              <a:t>Processing collected data</a:t>
            </a:r>
          </a:p>
          <a:p>
            <a:pPr lvl="1"/>
            <a:r>
              <a:rPr lang="en-US" dirty="0">
                <a:hlinkClick r:id="rId7"/>
              </a:rPr>
              <a:t>Turbinia</a:t>
            </a:r>
            <a:endParaRPr lang="en-US" dirty="0">
              <a:hlinkClick r:id="rId8"/>
            </a:endParaRPr>
          </a:p>
          <a:p>
            <a:pPr lvl="1"/>
            <a:r>
              <a:rPr lang="en-US" dirty="0">
                <a:hlinkClick r:id="rId8"/>
              </a:rPr>
              <a:t>Plaso</a:t>
            </a:r>
            <a:endParaRPr lang="en-US" dirty="0"/>
          </a:p>
          <a:p>
            <a:pPr lvl="1"/>
            <a:r>
              <a:rPr lang="en-US" dirty="0">
                <a:hlinkClick r:id="rId9"/>
              </a:rPr>
              <a:t>Laika BOSS</a:t>
            </a:r>
            <a:endParaRPr lang="en-US" dirty="0"/>
          </a:p>
          <a:p>
            <a:pPr lvl="1"/>
            <a:r>
              <a:rPr lang="en-US" dirty="0">
                <a:hlinkClick r:id="rId10"/>
              </a:rPr>
              <a:t>BinaryAlert</a:t>
            </a:r>
            <a:endParaRPr lang="en-US" dirty="0"/>
          </a:p>
          <a:p>
            <a:r>
              <a:rPr lang="en-US" b="1" dirty="0"/>
              <a:t>Analyze data</a:t>
            </a:r>
          </a:p>
          <a:p>
            <a:pPr lvl="1"/>
            <a:r>
              <a:rPr lang="es-ES" dirty="0" err="1"/>
              <a:t>Timeline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ALL ACQUIRED DATA?</a:t>
            </a:r>
            <a:endParaRPr lang="en-US" dirty="0"/>
          </a:p>
          <a:p>
            <a:pPr lvl="1"/>
            <a:r>
              <a:rPr lang="en-US" dirty="0">
                <a:hlinkClick r:id="rId11"/>
              </a:rPr>
              <a:t>Timesketch</a:t>
            </a:r>
            <a:endParaRPr lang="en-US" dirty="0"/>
          </a:p>
          <a:p>
            <a:r>
              <a:rPr lang="en-US" b="1" dirty="0"/>
              <a:t>EVERYTHING? Room to improve here!</a:t>
            </a:r>
          </a:p>
          <a:p>
            <a:pPr lvl="1"/>
            <a:r>
              <a:rPr lang="en-US" dirty="0"/>
              <a:t>Multiple data formats</a:t>
            </a:r>
          </a:p>
          <a:p>
            <a:pPr lvl="1"/>
            <a:r>
              <a:rPr lang="en-US" dirty="0"/>
              <a:t>Multiple sources</a:t>
            </a:r>
          </a:p>
          <a:p>
            <a:endParaRPr lang="en-US" dirty="0"/>
          </a:p>
          <a:p>
            <a:endParaRPr lang="en-US" altLang="x-none" dirty="0">
              <a:solidFill>
                <a:srgbClr val="000000"/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563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&lt;DEMO&gt;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Prowler, specific group check for AWS forensics readiness </a:t>
            </a:r>
          </a:p>
        </p:txBody>
      </p:sp>
    </p:spTree>
    <p:extLst>
      <p:ext uri="{BB962C8B-B14F-4D97-AF65-F5344CB8AC3E}">
        <p14:creationId xmlns:p14="http://schemas.microsoft.com/office/powerpoint/2010/main" val="4114895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IRDF Automation Tools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269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March 2016:</a:t>
            </a:r>
          </a:p>
          <a:p>
            <a:pPr lvl="1"/>
            <a:r>
              <a:rPr lang="en-US" dirty="0">
                <a:hlinkClick r:id="rId2"/>
              </a:rPr>
              <a:t>https://blyx.com/2016/03/11/forensics-in-aws-an-introduction/</a:t>
            </a:r>
            <a:r>
              <a:rPr lang="en-US" dirty="0"/>
              <a:t> </a:t>
            </a:r>
          </a:p>
          <a:p>
            <a:r>
              <a:rPr lang="en-US" dirty="0"/>
              <a:t>June 2016:</a:t>
            </a:r>
          </a:p>
          <a:p>
            <a:pPr lvl="1"/>
            <a:r>
              <a:rPr lang="en-US" dirty="0">
                <a:hlinkClick r:id="rId3"/>
              </a:rPr>
              <a:t>https://blyx.com/2016/06/16/cloud-forensics-caine7-on-aws/</a:t>
            </a:r>
            <a:r>
              <a:rPr lang="en-US" dirty="0"/>
              <a:t> </a:t>
            </a:r>
          </a:p>
          <a:p>
            <a:r>
              <a:rPr lang="en-US" dirty="0"/>
              <a:t>August 2016:</a:t>
            </a:r>
          </a:p>
          <a:p>
            <a:pPr lvl="1"/>
            <a:r>
              <a:rPr lang="en-US" dirty="0"/>
              <a:t>Threat Response (Presented in </a:t>
            </a:r>
            <a:r>
              <a:rPr lang="en-US" dirty="0" err="1"/>
              <a:t>BlackHat</a:t>
            </a:r>
            <a:r>
              <a:rPr lang="en-US" dirty="0"/>
              <a:t> 2016 and </a:t>
            </a:r>
            <a:r>
              <a:rPr lang="en-US" dirty="0" err="1"/>
              <a:t>BlackHat</a:t>
            </a:r>
            <a:r>
              <a:rPr lang="en-US" dirty="0"/>
              <a:t> 2017)</a:t>
            </a:r>
          </a:p>
          <a:p>
            <a:pPr lvl="1"/>
            <a:r>
              <a:rPr lang="en-US" dirty="0">
                <a:hlinkClick r:id="rId4"/>
              </a:rPr>
              <a:t>https://s3-us-west-2.amazonaws.com/threatresponse-static/us-16-Krug-Hardening-AWS-Environments-and-Automating-Incident-Response-for-AWS-Compromises-wp.pdf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776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Pre-Automation POC </a:t>
            </a:r>
            <a:r>
              <a:rPr lang="mr-IN" dirty="0"/>
              <a:t>–</a:t>
            </a:r>
            <a:r>
              <a:rPr lang="en-US" dirty="0"/>
              <a:t> AWS CLI (Scripts)</a:t>
            </a:r>
          </a:p>
        </p:txBody>
      </p:sp>
      <p:sp>
        <p:nvSpPr>
          <p:cNvPr id="5" name="Rectangle 4"/>
          <p:cNvSpPr/>
          <p:nvPr/>
        </p:nvSpPr>
        <p:spPr>
          <a:xfrm>
            <a:off x="127000" y="1411689"/>
            <a:ext cx="5664200" cy="504753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# DISABLE STOLEN KEYS</a:t>
            </a:r>
          </a:p>
          <a:p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aws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iam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update-access-key --access-key-id \ AKIAIOSFODNN7EXAMPLE --status Inactive \ </a:t>
            </a:r>
          </a:p>
          <a:p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--user-name Bob</a:t>
            </a:r>
          </a:p>
          <a:p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aws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iam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delete-access-key --access-key  \</a:t>
            </a:r>
          </a:p>
          <a:p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AKIDPMS9RO4H3FEXAMPLE --user-name Bob</a:t>
            </a:r>
          </a:p>
          <a:p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# LOOK FOR NEW RESOURCES CREATED</a:t>
            </a:r>
          </a:p>
          <a:p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aws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ec2 describe-instances --region us-east-1 \</a:t>
            </a:r>
          </a:p>
          <a:p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--query 'Reservations[].Instances[?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LaunchTime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&gt;=`2017-02-3`][].{id: 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InstanceId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, type: 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InstanceType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, launched: 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LaunchTime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}'</a:t>
            </a:r>
          </a:p>
          <a:p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# TAG INSTANCE</a:t>
            </a:r>
          </a:p>
          <a:p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aws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ec2 create-tags --resources 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-INSTANCE-ID \</a:t>
            </a:r>
          </a:p>
          <a:p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--tags “Key=Environment, Value=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Quarantine:REFERENCE-ID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”</a:t>
            </a:r>
          </a:p>
          <a:p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45200" y="1413678"/>
            <a:ext cx="6019800" cy="504753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# ISOLATE AN INSTANCE IN A VPC</a:t>
            </a:r>
          </a:p>
          <a:p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aws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ec2 create-security-group --group-name \ isolation-sg --description “Security group to isolate a EC2-VPC instance” --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vpc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-id vpc-1a2b3c4d</a:t>
            </a:r>
          </a:p>
          <a:p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aws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ec2 authorize-security-group-ingress \</a:t>
            </a:r>
          </a:p>
          <a:p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--group-id sg-BLOCK-ID --protocol 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tcp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--port 22 \</a:t>
            </a:r>
          </a:p>
          <a:p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--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cidr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YOUR.IP.ADDRESS.HERE/32</a:t>
            </a:r>
          </a:p>
          <a:p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aws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ec2 authorize-security-group-egress \</a:t>
            </a:r>
          </a:p>
          <a:p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--group-id sg-BLOCK-ID </a:t>
            </a:r>
            <a:r>
              <a:rPr lang="mr-IN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--</a:t>
            </a:r>
            <a:r>
              <a:rPr lang="mr-IN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protocol</a:t>
            </a:r>
            <a:r>
              <a:rPr lang="mr-IN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‘</a:t>
            </a:r>
            <a:r>
              <a:rPr lang="mr-IN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tcp</a:t>
            </a:r>
            <a:r>
              <a:rPr lang="mr-IN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’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\</a:t>
            </a:r>
          </a:p>
          <a:p>
            <a:r>
              <a:rPr lang="mr-IN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--</a:t>
            </a:r>
            <a:r>
              <a:rPr lang="mr-IN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port</a:t>
            </a:r>
            <a:r>
              <a:rPr lang="mr-IN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80 --</a:t>
            </a:r>
            <a:r>
              <a:rPr lang="mr-IN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cidr</a:t>
            </a:r>
            <a:r>
              <a:rPr lang="mr-IN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‘0.0.0.0/0’</a:t>
            </a:r>
          </a:p>
          <a:p>
            <a:endParaRPr lang="mr-IN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aws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ec2 modify-instance-attribute --instance-id \</a:t>
            </a:r>
          </a:p>
          <a:p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-INSTANCE-ID --groups sg-BLOCK-ID</a:t>
            </a:r>
          </a:p>
          <a:p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# CREATE VOLUME SNAPSHOT</a:t>
            </a:r>
          </a:p>
          <a:p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aws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ec2 create-snapshot –-volume-id 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vol-xxxx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\</a:t>
            </a:r>
          </a:p>
          <a:p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–-description “IR-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ResponderName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 Date-REFERENCE-ID”</a:t>
            </a:r>
          </a:p>
          <a:p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389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426" y="378572"/>
            <a:ext cx="10725374" cy="1325563"/>
          </a:xfrm>
        </p:spPr>
        <p:txBody>
          <a:bodyPr/>
          <a:lstStyle/>
          <a:p>
            <a:r>
              <a:rPr lang="en-US" dirty="0"/>
              <a:t>Threat Response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426" y="1589088"/>
            <a:ext cx="5365974" cy="4839204"/>
          </a:xfrm>
        </p:spPr>
        <p:txBody>
          <a:bodyPr>
            <a:noAutofit/>
          </a:bodyPr>
          <a:lstStyle/>
          <a:p>
            <a:r>
              <a:rPr lang="en-US" dirty="0"/>
              <a:t>Incident Response Tool for AWS</a:t>
            </a:r>
          </a:p>
          <a:p>
            <a:pPr lvl="1"/>
            <a:r>
              <a:rPr lang="en-US" dirty="0">
                <a:hlinkClick r:id="rId2"/>
              </a:rPr>
              <a:t>http://threatresponse.cloud/</a:t>
            </a:r>
            <a:r>
              <a:rPr lang="en-US" dirty="0"/>
              <a:t> </a:t>
            </a:r>
          </a:p>
          <a:p>
            <a:r>
              <a:rPr lang="en-US" dirty="0"/>
              <a:t>Compromised AWS API credentials (Access Keys)</a:t>
            </a:r>
          </a:p>
          <a:p>
            <a:pPr lvl="1"/>
            <a:r>
              <a:rPr lang="en-US" dirty="0"/>
              <a:t>Mitigate compromise: Lock</a:t>
            </a:r>
          </a:p>
          <a:p>
            <a:r>
              <a:rPr lang="en-US" dirty="0"/>
              <a:t>Compromised EC2 instance</a:t>
            </a:r>
          </a:p>
          <a:p>
            <a:pPr lvl="1"/>
            <a:r>
              <a:rPr lang="en-US" dirty="0"/>
              <a:t>Mitigate compromise</a:t>
            </a:r>
          </a:p>
          <a:p>
            <a:pPr lvl="2"/>
            <a:r>
              <a:rPr lang="en-US" sz="1800" dirty="0"/>
              <a:t>Isolation</a:t>
            </a:r>
          </a:p>
          <a:p>
            <a:pPr lvl="1"/>
            <a:r>
              <a:rPr lang="en-US" dirty="0"/>
              <a:t>Collect evidence</a:t>
            </a:r>
          </a:p>
          <a:p>
            <a:pPr lvl="2"/>
            <a:r>
              <a:rPr lang="en-US" sz="1800" dirty="0"/>
              <a:t>Memory acquisition</a:t>
            </a:r>
          </a:p>
          <a:p>
            <a:pPr lvl="2"/>
            <a:endParaRPr lang="en-US" sz="1800" dirty="0"/>
          </a:p>
          <a:p>
            <a:pPr lvl="1"/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04174" y="1589088"/>
            <a:ext cx="5365974" cy="48392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dirty="0"/>
              <a:t>Plugins</a:t>
            </a:r>
          </a:p>
          <a:p>
            <a:pPr lvl="1"/>
            <a:r>
              <a:rPr lang="en-US" dirty="0" err="1"/>
              <a:t>gather_host</a:t>
            </a:r>
            <a:r>
              <a:rPr lang="en-US" dirty="0"/>
              <a:t> (metadata, screen, console)</a:t>
            </a:r>
          </a:p>
          <a:p>
            <a:pPr lvl="1"/>
            <a:r>
              <a:rPr lang="en-US" dirty="0" err="1"/>
              <a:t>tag_host</a:t>
            </a:r>
            <a:endParaRPr lang="en-US" dirty="0"/>
          </a:p>
          <a:p>
            <a:pPr lvl="1"/>
            <a:r>
              <a:rPr lang="en-US" dirty="0" err="1"/>
              <a:t>examineracl_host</a:t>
            </a:r>
            <a:endParaRPr lang="en-US" dirty="0"/>
          </a:p>
          <a:p>
            <a:pPr lvl="1"/>
            <a:r>
              <a:rPr lang="en-US" dirty="0" err="1"/>
              <a:t>get_memory</a:t>
            </a:r>
            <a:endParaRPr lang="en-US" dirty="0"/>
          </a:p>
          <a:p>
            <a:pPr lvl="1"/>
            <a:r>
              <a:rPr lang="en-US" dirty="0" err="1"/>
              <a:t>isolate_host</a:t>
            </a:r>
            <a:endParaRPr lang="en-US" dirty="0"/>
          </a:p>
          <a:p>
            <a:pPr lvl="1"/>
            <a:r>
              <a:rPr lang="en-US" dirty="0" err="1"/>
              <a:t>stop_host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26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&lt;DEMO&gt;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ThreatResponse</a:t>
            </a:r>
            <a:r>
              <a:rPr lang="en-US" dirty="0"/>
              <a:t>: </a:t>
            </a:r>
            <a:r>
              <a:rPr lang="en-US" dirty="0" err="1"/>
              <a:t>aws_ir</a:t>
            </a:r>
            <a:r>
              <a:rPr lang="en-US" dirty="0"/>
              <a:t>, </a:t>
            </a:r>
            <a:r>
              <a:rPr lang="en-US" dirty="0" err="1"/>
              <a:t>margaritashotgun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Key compromise </a:t>
            </a:r>
            <a:r>
              <a:rPr lang="en-US" dirty="0">
                <a:hlinkClick r:id="rId2"/>
              </a:rPr>
              <a:t>https://www.youtube.com/watch?v=-OY0L4BMyLY</a:t>
            </a:r>
            <a:r>
              <a:rPr lang="en-US" dirty="0"/>
              <a:t>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Instance compromise </a:t>
            </a:r>
            <a:r>
              <a:rPr lang="en-US" dirty="0">
                <a:hlinkClick r:id="rId3"/>
              </a:rPr>
              <a:t>https://youtu.be/-dnljYRMMsU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9567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Hardening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45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/ Network / Provider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50545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Put all what you need in your </a:t>
            </a:r>
            <a:r>
              <a:rPr lang="en-US" b="1" dirty="0"/>
              <a:t>well known AMI</a:t>
            </a:r>
            <a:r>
              <a:rPr lang="en-US" dirty="0"/>
              <a:t> (</a:t>
            </a:r>
            <a:r>
              <a:rPr lang="en-US" b="1" dirty="0"/>
              <a:t>gold image</a:t>
            </a:r>
            <a:r>
              <a:rPr lang="en-US" dirty="0"/>
              <a:t>): </a:t>
            </a:r>
          </a:p>
          <a:p>
            <a:pPr lvl="1"/>
            <a:r>
              <a:rPr lang="en-US" dirty="0"/>
              <a:t>Hardening applied / Tested (Packer/Vagrant)</a:t>
            </a:r>
          </a:p>
          <a:p>
            <a:pPr lvl="2"/>
            <a:r>
              <a:rPr lang="en-US" dirty="0"/>
              <a:t>CIS Benchmark!</a:t>
            </a:r>
          </a:p>
          <a:p>
            <a:pPr lvl="1"/>
            <a:r>
              <a:rPr lang="en-US" dirty="0"/>
              <a:t>No configuration or access needed</a:t>
            </a:r>
          </a:p>
          <a:p>
            <a:pPr lvl="1"/>
            <a:r>
              <a:rPr lang="en-US" dirty="0"/>
              <a:t>Local tools</a:t>
            </a:r>
          </a:p>
          <a:p>
            <a:pPr lvl="2"/>
            <a:r>
              <a:rPr lang="en-US" dirty="0" err="1"/>
              <a:t>Osquery</a:t>
            </a:r>
            <a:r>
              <a:rPr lang="en-US" dirty="0"/>
              <a:t> / </a:t>
            </a:r>
            <a:r>
              <a:rPr lang="en-US" dirty="0" err="1"/>
              <a:t>Wazuh</a:t>
            </a:r>
            <a:r>
              <a:rPr lang="en-US" dirty="0"/>
              <a:t>-OSSEC / </a:t>
            </a:r>
            <a:r>
              <a:rPr lang="en-US" dirty="0" err="1"/>
              <a:t>rkhunter</a:t>
            </a:r>
            <a:r>
              <a:rPr lang="en-US" dirty="0"/>
              <a:t> / grr</a:t>
            </a:r>
          </a:p>
          <a:p>
            <a:pPr lvl="2"/>
            <a:r>
              <a:rPr lang="en-US" dirty="0"/>
              <a:t>Update rules / </a:t>
            </a:r>
            <a:r>
              <a:rPr lang="en-US" dirty="0" err="1"/>
              <a:t>serverless</a:t>
            </a:r>
            <a:endParaRPr lang="en-US" dirty="0"/>
          </a:p>
          <a:p>
            <a:pPr lvl="1"/>
            <a:r>
              <a:rPr lang="en-US" dirty="0"/>
              <a:t>local configuration (</a:t>
            </a:r>
            <a:r>
              <a:rPr lang="en-US" dirty="0" err="1"/>
              <a:t>SELinux</a:t>
            </a:r>
            <a:r>
              <a:rPr lang="en-US" dirty="0"/>
              <a:t>/</a:t>
            </a:r>
            <a:r>
              <a:rPr lang="en-US" dirty="0" err="1"/>
              <a:t>AppArmour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AuditD</a:t>
            </a:r>
            <a:endParaRPr lang="en-US" dirty="0"/>
          </a:p>
          <a:p>
            <a:r>
              <a:rPr lang="en-US" dirty="0"/>
              <a:t>Collect telemetry host network data (Snort/</a:t>
            </a:r>
            <a:r>
              <a:rPr lang="en-US" dirty="0" err="1"/>
              <a:t>Suricata</a:t>
            </a:r>
            <a:r>
              <a:rPr lang="en-US" dirty="0"/>
              <a:t>)</a:t>
            </a:r>
          </a:p>
          <a:p>
            <a:r>
              <a:rPr lang="en-US" dirty="0"/>
              <a:t>Collect everything your provider allows you</a:t>
            </a:r>
          </a:p>
          <a:p>
            <a:pPr lvl="1"/>
            <a:r>
              <a:rPr lang="en-US" dirty="0"/>
              <a:t>Networking</a:t>
            </a:r>
          </a:p>
          <a:p>
            <a:pPr lvl="1"/>
            <a:r>
              <a:rPr lang="en-US" dirty="0"/>
              <a:t>APIs / Accesses (AWS API Call Limit)</a:t>
            </a:r>
          </a:p>
          <a:p>
            <a:r>
              <a:rPr lang="en-US" dirty="0"/>
              <a:t>Red Team / Third party </a:t>
            </a:r>
            <a:r>
              <a:rPr lang="en-US" dirty="0" err="1"/>
              <a:t>pentesting</a:t>
            </a:r>
            <a:r>
              <a:rPr lang="en-US" dirty="0"/>
              <a:t>*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399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459" y="238217"/>
            <a:ext cx="10515600" cy="1325563"/>
          </a:xfrm>
        </p:spPr>
        <p:txBody>
          <a:bodyPr/>
          <a:lstStyle/>
          <a:p>
            <a:r>
              <a:rPr lang="en-US" b="1" dirty="0"/>
              <a:t>Once upon a time</a:t>
            </a:r>
            <a:r>
              <a:rPr lang="mr-IN" b="1" dirty="0"/>
              <a:t>…</a:t>
            </a:r>
            <a:endParaRPr lang="en-US" b="1" dirty="0"/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344459" y="2358189"/>
            <a:ext cx="5128419" cy="4345171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altLang="en-US" sz="4000" dirty="0"/>
              <a:t> </a:t>
            </a:r>
            <a:r>
              <a:rPr lang="en-US" altLang="en-US" sz="4000" dirty="0"/>
              <a:t>Digital Forensics IN and OF the Cloud</a:t>
            </a:r>
          </a:p>
          <a:p>
            <a:r>
              <a:rPr lang="es-ES" altLang="en-US" sz="4000" dirty="0"/>
              <a:t> </a:t>
            </a:r>
            <a:r>
              <a:rPr lang="es-ES" altLang="en-US" sz="4000" dirty="0" err="1"/>
              <a:t>Generic</a:t>
            </a:r>
            <a:r>
              <a:rPr lang="es-ES" altLang="en-US" sz="4000" dirty="0"/>
              <a:t> </a:t>
            </a:r>
            <a:r>
              <a:rPr lang="es-ES" altLang="en-US" sz="4000" dirty="0" err="1"/>
              <a:t>Challenges</a:t>
            </a:r>
            <a:endParaRPr lang="en-US" altLang="en-US" sz="4000" dirty="0"/>
          </a:p>
          <a:p>
            <a:r>
              <a:rPr lang="en-US" altLang="en-US" sz="4000" dirty="0"/>
              <a:t> Attacks</a:t>
            </a:r>
          </a:p>
          <a:p>
            <a:r>
              <a:rPr lang="en-US" altLang="en-US" sz="4000" dirty="0"/>
              <a:t> Incident Response</a:t>
            </a:r>
          </a:p>
          <a:p>
            <a:r>
              <a:rPr lang="en-US" altLang="en-US" sz="4000" dirty="0"/>
              <a:t> Hardening</a:t>
            </a:r>
          </a:p>
          <a:p>
            <a:endParaRPr lang="es-ES_tradnl" altLang="en-US" sz="1600" dirty="0"/>
          </a:p>
          <a:p>
            <a:endParaRPr lang="es-ES_tradnl" alt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976636-5B99-3140-B512-690525B5C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642" y="0"/>
            <a:ext cx="5665175" cy="6105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8DE2802-ED02-7E4D-ABF9-540A0DB201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" t="16477" r="977" b="30776"/>
          <a:stretch/>
        </p:blipFill>
        <p:spPr>
          <a:xfrm>
            <a:off x="6466114" y="4513380"/>
            <a:ext cx="5635582" cy="23446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B82CAC1F-6C6A-4648-92E4-1FEACDE5F91B}"/>
              </a:ext>
            </a:extLst>
          </p:cNvPr>
          <p:cNvSpPr/>
          <p:nvPr/>
        </p:nvSpPr>
        <p:spPr>
          <a:xfrm>
            <a:off x="7072829" y="2636976"/>
            <a:ext cx="1795750" cy="22938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6084253-A4B2-A949-B507-A6BFF0D8173C}"/>
              </a:ext>
            </a:extLst>
          </p:cNvPr>
          <p:cNvSpPr/>
          <p:nvPr/>
        </p:nvSpPr>
        <p:spPr>
          <a:xfrm>
            <a:off x="5307624" y="3912557"/>
            <a:ext cx="5510939" cy="32893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9C0F029-F65D-C84A-9316-077DDB4AC7CD}"/>
              </a:ext>
            </a:extLst>
          </p:cNvPr>
          <p:cNvSpPr/>
          <p:nvPr/>
        </p:nvSpPr>
        <p:spPr>
          <a:xfrm>
            <a:off x="6466114" y="4453125"/>
            <a:ext cx="5510939" cy="41966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97DBCB-1EF0-E840-BF3A-ECCE8C962347}"/>
              </a:ext>
            </a:extLst>
          </p:cNvPr>
          <p:cNvSpPr/>
          <p:nvPr/>
        </p:nvSpPr>
        <p:spPr>
          <a:xfrm>
            <a:off x="8876398" y="5548199"/>
            <a:ext cx="2924684" cy="954107"/>
          </a:xfrm>
          <a:prstGeom prst="rect">
            <a:avLst/>
          </a:prstGeom>
          <a:noFill/>
          <a:ln>
            <a:noFill/>
          </a:ln>
          <a:effectLst>
            <a:softEdge rad="546100"/>
          </a:effectLst>
          <a:scene3d>
            <a:camera prst="orthographicFront"/>
            <a:lightRig rig="threePt" dir="t"/>
          </a:scene3d>
          <a:sp3d prstMaterial="legacyWireframe"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altLang="x-none" sz="2800" b="1" dirty="0">
                <a:solidFill>
                  <a:srgbClr val="FF0000"/>
                </a:solidFill>
              </a:rPr>
              <a:t>Security IN the Cloud!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F0DBADEE-9D6F-CE4D-8CEE-D2517F15E914}"/>
              </a:ext>
            </a:extLst>
          </p:cNvPr>
          <p:cNvSpPr/>
          <p:nvPr/>
        </p:nvSpPr>
        <p:spPr>
          <a:xfrm rot="10225322">
            <a:off x="9837397" y="4931417"/>
            <a:ext cx="458100" cy="558154"/>
          </a:xfrm>
          <a:prstGeom prst="downArrow">
            <a:avLst>
              <a:gd name="adj1" fmla="val 38767"/>
              <a:gd name="adj2" fmla="val 4176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/>
      <p:bldP spid="2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Auditing, Assessment and Hardening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700" y="1524000"/>
            <a:ext cx="11150600" cy="5334000"/>
          </a:xfrm>
        </p:spPr>
        <p:txBody>
          <a:bodyPr numCol="2">
            <a:normAutofit fontScale="85000" lnSpcReduction="20000"/>
          </a:bodyPr>
          <a:lstStyle/>
          <a:p>
            <a:r>
              <a:rPr lang="es-ES" b="1" dirty="0"/>
              <a:t>AWS</a:t>
            </a:r>
            <a:endParaRPr lang="es-ES" b="1" dirty="0">
              <a:hlinkClick r:id="rId3"/>
            </a:endParaRPr>
          </a:p>
          <a:p>
            <a:pPr lvl="1"/>
            <a:r>
              <a:rPr lang="es-ES" dirty="0">
                <a:hlinkClick r:id="rId3"/>
              </a:rPr>
              <a:t>Amazon GuardDuty</a:t>
            </a:r>
            <a:endParaRPr lang="en-US" dirty="0">
              <a:hlinkClick r:id="rId3"/>
            </a:endParaRPr>
          </a:p>
          <a:p>
            <a:pPr lvl="1"/>
            <a:r>
              <a:rPr lang="en-US" dirty="0">
                <a:hlinkClick r:id="rId3"/>
              </a:rPr>
              <a:t>Amazon Macie</a:t>
            </a:r>
            <a:endParaRPr lang="en-US" dirty="0">
              <a:hlinkClick r:id="rId4"/>
            </a:endParaRPr>
          </a:p>
          <a:p>
            <a:pPr lvl="1"/>
            <a:r>
              <a:rPr lang="en-US" dirty="0">
                <a:hlinkClick r:id="rId4"/>
              </a:rPr>
              <a:t>AWS Trusted Advisor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AWS CloudTrail 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6"/>
              </a:rPr>
              <a:t>Amazon Inspector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AWS Config</a:t>
            </a:r>
            <a:r>
              <a:rPr lang="en-US" dirty="0"/>
              <a:t> Rules</a:t>
            </a:r>
          </a:p>
          <a:p>
            <a:pPr lvl="1"/>
            <a:r>
              <a:rPr lang="en-US" dirty="0"/>
              <a:t>Alfresco: </a:t>
            </a:r>
            <a:r>
              <a:rPr lang="en-US" dirty="0">
                <a:hlinkClick r:id="rId8"/>
              </a:rPr>
              <a:t>Prowler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9"/>
              </a:rPr>
              <a:t>Wazuh </a:t>
            </a:r>
            <a:r>
              <a:rPr lang="en-US" dirty="0"/>
              <a:t>(</a:t>
            </a:r>
            <a:r>
              <a:rPr lang="en-US" dirty="0" err="1"/>
              <a:t>wodle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Nccgroup</a:t>
            </a:r>
            <a:r>
              <a:rPr lang="en-US" dirty="0"/>
              <a:t>: </a:t>
            </a:r>
            <a:r>
              <a:rPr lang="en-US" dirty="0">
                <a:hlinkClick r:id="rId10"/>
              </a:rPr>
              <a:t>Scout2</a:t>
            </a:r>
            <a:endParaRPr lang="en-US" dirty="0"/>
          </a:p>
          <a:p>
            <a:pPr lvl="1"/>
            <a:r>
              <a:rPr lang="en-US" dirty="0"/>
              <a:t>Netflix: </a:t>
            </a:r>
            <a:r>
              <a:rPr lang="en-US" dirty="0">
                <a:hlinkClick r:id="rId11"/>
              </a:rPr>
              <a:t>SecurityMonkey</a:t>
            </a:r>
            <a:endParaRPr lang="en-US" dirty="0"/>
          </a:p>
          <a:p>
            <a:pPr lvl="1"/>
            <a:r>
              <a:rPr lang="en-US" dirty="0"/>
              <a:t>Capital One: </a:t>
            </a:r>
            <a:r>
              <a:rPr lang="en-US" dirty="0">
                <a:hlinkClick r:id="rId12"/>
              </a:rPr>
              <a:t>CloudCustodian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13"/>
              </a:rPr>
              <a:t>AWS CIS Benchmark Python code and Lambda functions</a:t>
            </a:r>
            <a:r>
              <a:rPr lang="en-US" dirty="0"/>
              <a:t>  </a:t>
            </a:r>
          </a:p>
          <a:p>
            <a:pPr lvl="1"/>
            <a:r>
              <a:rPr lang="en-US" dirty="0">
                <a:hlinkClick r:id="rId14"/>
              </a:rPr>
              <a:t>CloudSploit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15"/>
              </a:rPr>
              <a:t>Widdix Hardening Templates</a:t>
            </a:r>
            <a:endParaRPr lang="en-US" dirty="0"/>
          </a:p>
          <a:p>
            <a:pPr lvl="1"/>
            <a:r>
              <a:rPr lang="en-US" dirty="0">
                <a:hlinkClick r:id="rId16"/>
              </a:rPr>
              <a:t>Awslimitchecker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17"/>
              </a:rPr>
              <a:t>Git Secrets</a:t>
            </a:r>
            <a:r>
              <a:rPr lang="en-US" dirty="0"/>
              <a:t> (AWS)</a:t>
            </a:r>
          </a:p>
          <a:p>
            <a:pPr lvl="1"/>
            <a:endParaRPr lang="en-US" dirty="0"/>
          </a:p>
          <a:p>
            <a:r>
              <a:rPr lang="en-US" b="1" dirty="0"/>
              <a:t>Azure</a:t>
            </a:r>
            <a:endParaRPr lang="en-US" b="1" dirty="0">
              <a:hlinkClick r:id="rId18"/>
            </a:endParaRPr>
          </a:p>
          <a:p>
            <a:pPr lvl="1"/>
            <a:r>
              <a:rPr lang="en-US" dirty="0">
                <a:hlinkClick r:id="rId19"/>
              </a:rPr>
              <a:t>Security Center</a:t>
            </a:r>
            <a:endParaRPr lang="en-US" dirty="0">
              <a:hlinkClick r:id="rId18"/>
            </a:endParaRPr>
          </a:p>
          <a:p>
            <a:pPr lvl="1"/>
            <a:r>
              <a:rPr lang="en-US" dirty="0">
                <a:hlinkClick r:id="rId18"/>
              </a:rPr>
              <a:t>OMS Security &amp; Compliance</a:t>
            </a:r>
            <a:r>
              <a:rPr lang="en-US" dirty="0"/>
              <a:t> </a:t>
            </a:r>
          </a:p>
          <a:p>
            <a:pPr lvl="1"/>
            <a:r>
              <a:rPr lang="es-ES" dirty="0">
                <a:hlinkClick r:id="rId20"/>
              </a:rPr>
              <a:t>Azure logs Analitics</a:t>
            </a:r>
            <a:endParaRPr lang="es-ES" dirty="0"/>
          </a:p>
          <a:p>
            <a:pPr lvl="1"/>
            <a:r>
              <a:rPr lang="en-US" dirty="0">
                <a:hlinkClick r:id="rId21"/>
              </a:rPr>
              <a:t>Azure Op Insights</a:t>
            </a:r>
            <a:r>
              <a:rPr lang="en-US" dirty="0"/>
              <a:t> </a:t>
            </a:r>
            <a:endParaRPr lang="es-ES" dirty="0"/>
          </a:p>
          <a:p>
            <a:pPr lvl="1"/>
            <a:r>
              <a:rPr lang="es-ES" dirty="0"/>
              <a:t>MWR  </a:t>
            </a:r>
            <a:r>
              <a:rPr lang="es-ES" dirty="0">
                <a:hlinkClick r:id="rId22"/>
              </a:rPr>
              <a:t>Azurite</a:t>
            </a:r>
            <a:endParaRPr lang="es-ES" dirty="0"/>
          </a:p>
          <a:p>
            <a:pPr lvl="1"/>
            <a:r>
              <a:rPr lang="es-ES" dirty="0" err="1">
                <a:hlinkClick r:id="rId23"/>
              </a:rPr>
              <a:t>AzSDK</a:t>
            </a:r>
            <a:endParaRPr lang="es-ES" dirty="0"/>
          </a:p>
          <a:p>
            <a:pPr lvl="1"/>
            <a:r>
              <a:rPr lang="es-ES" dirty="0" err="1">
                <a:hlinkClick r:id="rId24"/>
              </a:rPr>
              <a:t>AzureStackTools</a:t>
            </a:r>
            <a:endParaRPr lang="en-US" dirty="0"/>
          </a:p>
          <a:p>
            <a:r>
              <a:rPr lang="en-US" b="1" dirty="0"/>
              <a:t>GCP</a:t>
            </a:r>
          </a:p>
          <a:p>
            <a:pPr lvl="1"/>
            <a:r>
              <a:rPr lang="en-US" dirty="0"/>
              <a:t>Spotify: </a:t>
            </a:r>
            <a:r>
              <a:rPr lang="en-US" dirty="0">
                <a:hlinkClick r:id="rId25"/>
              </a:rPr>
              <a:t>gcp-audit</a:t>
            </a:r>
            <a:r>
              <a:rPr lang="en-US" dirty="0"/>
              <a:t> </a:t>
            </a:r>
          </a:p>
          <a:p>
            <a:pPr lvl="1"/>
            <a:r>
              <a:rPr lang="en-US" dirty="0" err="1">
                <a:hlinkClick r:id="rId11"/>
              </a:rPr>
              <a:t>SecurityMonkey</a:t>
            </a:r>
            <a:endParaRPr lang="en-US" dirty="0"/>
          </a:p>
          <a:p>
            <a:r>
              <a:rPr lang="en-US" b="1" dirty="0"/>
              <a:t>ALL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Analytics (ELK, </a:t>
            </a:r>
            <a:r>
              <a:rPr lang="en-US" dirty="0" err="1"/>
              <a:t>Splunk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905500" y="1524000"/>
            <a:ext cx="57658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9316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>
              <a:buSzPct val="100000"/>
            </a:pPr>
            <a:r>
              <a:rPr lang="en-US" altLang="x-none" b="1" dirty="0"/>
              <a:t>Takeaways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presentation and some bits already available at:</a:t>
            </a:r>
          </a:p>
          <a:p>
            <a:pPr marL="0" indent="0" algn="ctr">
              <a:buNone/>
            </a:pPr>
            <a:endParaRPr lang="en-US" dirty="0">
              <a:hlinkClick r:id="rId2"/>
            </a:endParaRPr>
          </a:p>
          <a:p>
            <a:pPr marL="0" indent="0" algn="ctr">
              <a:buNone/>
            </a:pPr>
            <a:r>
              <a:rPr lang="en-US" sz="3200" dirty="0">
                <a:hlinkClick r:id="rId2"/>
              </a:rPr>
              <a:t>https://github.com/toniblyx/SANSCloudSecuritySummit2018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0774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0" y="2349501"/>
            <a:ext cx="12192000" cy="1641102"/>
          </a:xfrm>
        </p:spPr>
        <p:txBody>
          <a:bodyPr/>
          <a:lstStyle/>
          <a:p>
            <a:r>
              <a:rPr lang="en-US" dirty="0"/>
              <a:t>Questions?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toni@blyx.com - @</a:t>
            </a:r>
            <a:r>
              <a:rPr lang="en-US" dirty="0" err="1"/>
              <a:t>ToniBlyx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5400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>
              <a:buSzPct val="100000"/>
            </a:pPr>
            <a:r>
              <a:rPr lang="en-US" altLang="x-none" dirty="0"/>
              <a:t>References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761" y="1385887"/>
            <a:ext cx="11209469" cy="4871477"/>
          </a:xfrm>
        </p:spPr>
        <p:txBody>
          <a:bodyPr vert="horz" wrap="square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>
                <a:solidFill>
                  <a:srgbClr val="000000"/>
                </a:solidFill>
                <a:hlinkClick r:id="rId2" invalidUrl="https://downloads.cloudsecurityalliance.org/initiatives/imf/Mapping-the-Forensic- Standard-ISO-IEC-27037-to-Cloud-Computing.pdf"/>
              </a:rPr>
              <a:t>Cloud Security Alliance, Mapping the Forensic Standard ISO/IEC 27037 to Cloud Computing, June 2013 </a:t>
            </a:r>
            <a:endParaRPr lang="en-US" altLang="x-none" sz="11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>
                <a:solidFill>
                  <a:srgbClr val="000000"/>
                </a:solidFill>
                <a:hlinkClick r:id="rId3"/>
              </a:rPr>
              <a:t>Dr. Keyun Ruan University College Dublin, Designing a Forensic-enabling Cloud Ecosystem, 2013 </a:t>
            </a:r>
            <a:endParaRPr lang="en-US" altLang="x-none" sz="11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>
                <a:solidFill>
                  <a:srgbClr val="000000"/>
                </a:solidFill>
                <a:hlinkClick r:id="rId4" invalidUrl="http://webstore.iec.ch/preview/info_isoiec27037{ed1.0}en.pdf"/>
              </a:rPr>
              <a:t>International Standard ISO/IEC 27037, Information technology — Security techniques — Guidelines for identification, collection, acquisition, and preservation of digital evidence, October 2012</a:t>
            </a:r>
            <a:r>
              <a:rPr lang="en-US" altLang="x-none" sz="1100" dirty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>
                <a:solidFill>
                  <a:srgbClr val="000000"/>
                </a:solidFill>
                <a:hlinkClick r:id="rId5" invalidUrl="https://digital-forensics.sans.org/summit-archives/2012/digital-forensics-for-iaas-cloud- computing.pdf"/>
              </a:rPr>
              <a:t>Josiah Dykstra, Digital Forensics for IaaS Cloud Computing, June 2012</a:t>
            </a:r>
            <a:r>
              <a:rPr lang="en-US" altLang="x-none" sz="1100" dirty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 err="1">
                <a:solidFill>
                  <a:srgbClr val="000000"/>
                </a:solidFill>
                <a:hlinkClick r:id="rId6" invalidUrl="http://cloudforensicsresearch.org/publication/Survey_on_Cloud_Forensics_and_Critical_Criteria_ for_Cloud_Forensic_Capability_6th_ADFSL.pdf"/>
              </a:rPr>
              <a:t>Keyun</a:t>
            </a:r>
            <a:r>
              <a:rPr lang="en-US" altLang="x-none" sz="1100" dirty="0">
                <a:solidFill>
                  <a:srgbClr val="000000"/>
                </a:solidFill>
                <a:hlinkClick r:id="rId6" invalidUrl="http://cloudforensicsresearch.org/publication/Survey_on_Cloud_Forensics_and_Critical_Criteria_ for_Cloud_Forensic_Capability_6th_ADFSL.pdf"/>
              </a:rPr>
              <a:t> </a:t>
            </a:r>
            <a:r>
              <a:rPr lang="en-US" altLang="x-none" sz="1100" dirty="0" err="1">
                <a:solidFill>
                  <a:srgbClr val="000000"/>
                </a:solidFill>
                <a:hlinkClick r:id="rId6" invalidUrl="http://cloudforensicsresearch.org/publication/Survey_on_Cloud_Forensics_and_Critical_Criteria_ for_Cloud_Forensic_Capability_6th_ADFSL.pdf"/>
              </a:rPr>
              <a:t>Ruan</a:t>
            </a:r>
            <a:r>
              <a:rPr lang="en-US" altLang="x-none" sz="1100" dirty="0">
                <a:solidFill>
                  <a:srgbClr val="000000"/>
                </a:solidFill>
                <a:hlinkClick r:id="rId6" invalidUrl="http://cloudforensicsresearch.org/publication/Survey_on_Cloud_Forensics_and_Critical_Criteria_ for_Cloud_Forensic_Capability_6th_ADFSL.pdf"/>
              </a:rPr>
              <a:t>, Ibrahim </a:t>
            </a:r>
            <a:r>
              <a:rPr lang="en-US" altLang="x-none" sz="1100" dirty="0" err="1">
                <a:solidFill>
                  <a:srgbClr val="000000"/>
                </a:solidFill>
                <a:hlinkClick r:id="rId6" invalidUrl="http://cloudforensicsresearch.org/publication/Survey_on_Cloud_Forensics_and_Critical_Criteria_ for_Cloud_Forensic_Capability_6th_ADFSL.pdf"/>
              </a:rPr>
              <a:t>Baggili</a:t>
            </a:r>
            <a:r>
              <a:rPr lang="en-US" altLang="x-none" sz="1100" dirty="0">
                <a:solidFill>
                  <a:srgbClr val="000000"/>
                </a:solidFill>
                <a:hlinkClick r:id="rId6" invalidUrl="http://cloudforensicsresearch.org/publication/Survey_on_Cloud_Forensics_and_Critical_Criteria_ for_Cloud_Forensic_Capability_6th_ADFSL.pdf"/>
              </a:rPr>
              <a:t> (PhD), Prof Joe </a:t>
            </a:r>
            <a:r>
              <a:rPr lang="en-US" altLang="x-none" sz="1100" dirty="0" err="1">
                <a:solidFill>
                  <a:srgbClr val="000000"/>
                </a:solidFill>
                <a:hlinkClick r:id="rId6" invalidUrl="http://cloudforensicsresearch.org/publication/Survey_on_Cloud_Forensics_and_Critical_Criteria_ for_Cloud_Forensic_Capability_6th_ADFSL.pdf"/>
              </a:rPr>
              <a:t>Carthy</a:t>
            </a:r>
            <a:r>
              <a:rPr lang="en-US" altLang="x-none" sz="1100" dirty="0">
                <a:solidFill>
                  <a:srgbClr val="000000"/>
                </a:solidFill>
                <a:hlinkClick r:id="rId6" invalidUrl="http://cloudforensicsresearch.org/publication/Survey_on_Cloud_Forensics_and_Critical_Criteria_ for_Cloud_Forensic_Capability_6th_ADFSL.pdf"/>
              </a:rPr>
              <a:t>, Prof </a:t>
            </a:r>
            <a:r>
              <a:rPr lang="en-US" altLang="x-none" sz="1100" dirty="0" err="1">
                <a:solidFill>
                  <a:srgbClr val="000000"/>
                </a:solidFill>
                <a:hlinkClick r:id="rId6" invalidUrl="http://cloudforensicsresearch.org/publication/Survey_on_Cloud_Forensics_and_Critical_Criteria_ for_Cloud_Forensic_Capability_6th_ADFSL.pdf"/>
              </a:rPr>
              <a:t>Tahar</a:t>
            </a:r>
            <a:r>
              <a:rPr lang="en-US" altLang="x-none" sz="1100" dirty="0">
                <a:solidFill>
                  <a:srgbClr val="000000"/>
                </a:solidFill>
                <a:hlinkClick r:id="rId6" invalidUrl="http://cloudforensicsresearch.org/publication/Survey_on_Cloud_Forensics_and_Critical_Criteria_ for_Cloud_Forensic_Capability_6th_ADFSL.pdf"/>
              </a:rPr>
              <a:t> </a:t>
            </a:r>
            <a:r>
              <a:rPr lang="en-US" altLang="x-none" sz="1100" dirty="0" err="1">
                <a:solidFill>
                  <a:srgbClr val="000000"/>
                </a:solidFill>
                <a:hlinkClick r:id="rId6" invalidUrl="http://cloudforensicsresearch.org/publication/Survey_on_Cloud_Forensics_and_Critical_Criteria_ for_Cloud_Forensic_Capability_6th_ADFSL.pdf"/>
              </a:rPr>
              <a:t>Kechadi</a:t>
            </a:r>
            <a:r>
              <a:rPr lang="en-US" altLang="x-none" sz="1100" dirty="0">
                <a:solidFill>
                  <a:srgbClr val="000000"/>
                </a:solidFill>
                <a:hlinkClick r:id="rId6" invalidUrl="http://cloudforensicsresearch.org/publication/Survey_on_Cloud_Forensics_and_Critical_Criteria_ for_Cloud_Forensic_Capability_6th_ADFSL.pdf"/>
              </a:rPr>
              <a:t> University College Dublin, </a:t>
            </a:r>
            <a:r>
              <a:rPr lang="en-US" altLang="x-none" sz="1100" dirty="0" err="1">
                <a:solidFill>
                  <a:srgbClr val="000000"/>
                </a:solidFill>
                <a:hlinkClick r:id="rId6" invalidUrl="http://cloudforensicsresearch.org/publication/Survey_on_Cloud_Forensics_and_Critical_Criteria_ for_Cloud_Forensic_Capability_6th_ADFSL.pdf"/>
              </a:rPr>
              <a:t>Zayed</a:t>
            </a:r>
            <a:r>
              <a:rPr lang="en-US" altLang="x-none" sz="1100" dirty="0">
                <a:solidFill>
                  <a:srgbClr val="000000"/>
                </a:solidFill>
                <a:hlinkClick r:id="rId6" invalidUrl="http://cloudforensicsresearch.org/publication/Survey_on_Cloud_Forensics_and_Critical_Criteria_ for_Cloud_Forensic_Capability_6th_ADFSL.pdf"/>
              </a:rPr>
              <a:t> University, Survey on Cloud forensics and critical criteria for Cloud forensic capability: A preliminary analysis</a:t>
            </a:r>
            <a:r>
              <a:rPr lang="en-US" altLang="x-none" sz="1100" dirty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 err="1">
                <a:solidFill>
                  <a:srgbClr val="000000"/>
                </a:solidFill>
                <a:hlinkClick r:id="rId7"/>
              </a:rPr>
              <a:t>Keyun</a:t>
            </a:r>
            <a:r>
              <a:rPr lang="en-US" altLang="x-none" sz="1100" dirty="0">
                <a:solidFill>
                  <a:srgbClr val="000000"/>
                </a:solidFill>
                <a:hlinkClick r:id="rId7"/>
              </a:rPr>
              <a:t> </a:t>
            </a:r>
            <a:r>
              <a:rPr lang="en-US" altLang="x-none" sz="1100" dirty="0" err="1">
                <a:solidFill>
                  <a:srgbClr val="000000"/>
                </a:solidFill>
                <a:hlinkClick r:id="rId7"/>
              </a:rPr>
              <a:t>Ruan</a:t>
            </a:r>
            <a:r>
              <a:rPr lang="en-US" altLang="x-none" sz="1100" dirty="0">
                <a:solidFill>
                  <a:srgbClr val="000000"/>
                </a:solidFill>
                <a:hlinkClick r:id="rId7"/>
              </a:rPr>
              <a:t>, Joe </a:t>
            </a:r>
            <a:r>
              <a:rPr lang="en-US" altLang="x-none" sz="1100" dirty="0" err="1">
                <a:solidFill>
                  <a:srgbClr val="000000"/>
                </a:solidFill>
                <a:hlinkClick r:id="rId7"/>
              </a:rPr>
              <a:t>Carthy</a:t>
            </a:r>
            <a:r>
              <a:rPr lang="en-US" altLang="x-none" sz="1100" dirty="0">
                <a:solidFill>
                  <a:srgbClr val="000000"/>
                </a:solidFill>
                <a:hlinkClick r:id="rId7"/>
              </a:rPr>
              <a:t>, </a:t>
            </a:r>
            <a:r>
              <a:rPr lang="en-US" altLang="x-none" sz="1100" dirty="0" err="1">
                <a:solidFill>
                  <a:srgbClr val="000000"/>
                </a:solidFill>
                <a:hlinkClick r:id="rId7"/>
              </a:rPr>
              <a:t>Tahar</a:t>
            </a:r>
            <a:r>
              <a:rPr lang="en-US" altLang="x-none" sz="1100" dirty="0">
                <a:solidFill>
                  <a:srgbClr val="000000"/>
                </a:solidFill>
                <a:hlinkClick r:id="rId7"/>
              </a:rPr>
              <a:t> </a:t>
            </a:r>
            <a:r>
              <a:rPr lang="en-US" altLang="x-none" sz="1100" dirty="0" err="1">
                <a:solidFill>
                  <a:srgbClr val="000000"/>
                </a:solidFill>
                <a:hlinkClick r:id="rId7"/>
              </a:rPr>
              <a:t>Kechadi</a:t>
            </a:r>
            <a:r>
              <a:rPr lang="en-US" altLang="x-none" sz="1100" dirty="0">
                <a:solidFill>
                  <a:srgbClr val="000000"/>
                </a:solidFill>
                <a:hlinkClick r:id="rId7"/>
              </a:rPr>
              <a:t> and Mark Crosbie, Cloud Forensics</a:t>
            </a:r>
            <a:r>
              <a:rPr lang="en-US" altLang="x-none" sz="1100" dirty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 err="1">
                <a:solidFill>
                  <a:srgbClr val="000000"/>
                </a:solidFill>
                <a:hlinkClick r:id="rId8"/>
              </a:rPr>
              <a:t>Keyun</a:t>
            </a:r>
            <a:r>
              <a:rPr lang="en-US" altLang="x-none" sz="1100" dirty="0">
                <a:solidFill>
                  <a:srgbClr val="000000"/>
                </a:solidFill>
                <a:hlinkClick r:id="rId8"/>
              </a:rPr>
              <a:t> </a:t>
            </a:r>
            <a:r>
              <a:rPr lang="en-US" altLang="x-none" sz="1100" dirty="0" err="1">
                <a:solidFill>
                  <a:srgbClr val="000000"/>
                </a:solidFill>
                <a:hlinkClick r:id="rId8"/>
              </a:rPr>
              <a:t>Ruan</a:t>
            </a:r>
            <a:r>
              <a:rPr lang="en-US" altLang="x-none" sz="1100" dirty="0">
                <a:solidFill>
                  <a:srgbClr val="000000"/>
                </a:solidFill>
                <a:hlinkClick r:id="rId8"/>
              </a:rPr>
              <a:t>, University College Dublin, Cloud Forensics: challenges &amp; </a:t>
            </a:r>
            <a:r>
              <a:rPr lang="en-US" altLang="x-none" sz="1100" dirty="0" err="1">
                <a:solidFill>
                  <a:srgbClr val="000000"/>
                </a:solidFill>
                <a:hlinkClick r:id="rId8"/>
              </a:rPr>
              <a:t>opportunitiess</a:t>
            </a:r>
            <a:r>
              <a:rPr lang="en-US" altLang="x-none" sz="1100" dirty="0">
                <a:solidFill>
                  <a:srgbClr val="000000"/>
                </a:solidFill>
                <a:hlinkClick r:id="rId8"/>
              </a:rPr>
              <a:t>, 2010</a:t>
            </a:r>
            <a:endParaRPr lang="en-US" altLang="x-none" sz="11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>
                <a:solidFill>
                  <a:srgbClr val="000000"/>
                </a:solidFill>
                <a:hlinkClick r:id="rId9"/>
              </a:rPr>
              <a:t>NIST Cloud Computing Forensic Science Working Group Information Technology Laboratory, NIST Cloud Computing Forensic Science Challenges, June 2014</a:t>
            </a:r>
            <a:endParaRPr lang="en-US" altLang="x-none" sz="11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>
                <a:solidFill>
                  <a:srgbClr val="000000"/>
                </a:solidFill>
                <a:hlinkClick r:id="rId10"/>
              </a:rPr>
              <a:t>Peter Mell Timothy </a:t>
            </a:r>
            <a:r>
              <a:rPr lang="en-US" altLang="x-none" sz="1100" dirty="0" err="1">
                <a:solidFill>
                  <a:srgbClr val="000000"/>
                </a:solidFill>
                <a:hlinkClick r:id="rId10"/>
              </a:rPr>
              <a:t>Grance</a:t>
            </a:r>
            <a:r>
              <a:rPr lang="en-US" altLang="x-none" sz="1100" dirty="0">
                <a:solidFill>
                  <a:srgbClr val="000000"/>
                </a:solidFill>
                <a:hlinkClick r:id="rId10"/>
              </a:rPr>
              <a:t>, NIST Special Publication 800-145, The NIST Definition of Cloud Computing, September 2011</a:t>
            </a:r>
            <a:r>
              <a:rPr lang="en-US" altLang="x-none" sz="1100" dirty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>
                <a:solidFill>
                  <a:srgbClr val="000000"/>
                </a:solidFill>
                <a:hlinkClick r:id="rId11"/>
              </a:rPr>
              <a:t>Report From the First Digital Forensic Research Workshop (DFRWS), A Road Map for Digital Forensic Research, August 2001</a:t>
            </a:r>
            <a:r>
              <a:rPr lang="en-US" altLang="x-none" sz="1100" dirty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>
                <a:solidFill>
                  <a:srgbClr val="000000"/>
                </a:solidFill>
                <a:hlinkClick r:id="rId12"/>
              </a:rPr>
              <a:t>Forensics-as-a-Service (</a:t>
            </a:r>
            <a:r>
              <a:rPr lang="en-US" altLang="x-none" sz="1100" dirty="0" err="1">
                <a:solidFill>
                  <a:srgbClr val="000000"/>
                </a:solidFill>
                <a:hlinkClick r:id="rId12"/>
              </a:rPr>
              <a:t>FaaS</a:t>
            </a:r>
            <a:r>
              <a:rPr lang="en-US" altLang="x-none" sz="1100" dirty="0">
                <a:solidFill>
                  <a:srgbClr val="000000"/>
                </a:solidFill>
                <a:hlinkClick r:id="rId12"/>
              </a:rPr>
              <a:t>): Computer Forensic Workflow Management and Processing Using Cloud. </a:t>
            </a:r>
            <a:r>
              <a:rPr lang="en-US" altLang="x-none" sz="1100" dirty="0" err="1">
                <a:solidFill>
                  <a:srgbClr val="000000"/>
                </a:solidFill>
                <a:hlinkClick r:id="rId12"/>
              </a:rPr>
              <a:t>Yuanfeng</a:t>
            </a:r>
            <a:r>
              <a:rPr lang="en-US" altLang="x-none" sz="1100" dirty="0">
                <a:solidFill>
                  <a:srgbClr val="000000"/>
                </a:solidFill>
                <a:hlinkClick r:id="rId12"/>
              </a:rPr>
              <a:t> Wen, </a:t>
            </a:r>
            <a:r>
              <a:rPr lang="en-US" altLang="x-none" sz="1100" dirty="0" err="1">
                <a:solidFill>
                  <a:srgbClr val="000000"/>
                </a:solidFill>
                <a:hlinkClick r:id="rId12"/>
              </a:rPr>
              <a:t>Xiaoxi</a:t>
            </a:r>
            <a:r>
              <a:rPr lang="en-US" altLang="x-none" sz="1100" dirty="0">
                <a:solidFill>
                  <a:srgbClr val="000000"/>
                </a:solidFill>
                <a:hlinkClick r:id="rId12"/>
              </a:rPr>
              <a:t> Man, </a:t>
            </a:r>
            <a:r>
              <a:rPr lang="en-US" altLang="x-none" sz="1100" dirty="0" err="1">
                <a:solidFill>
                  <a:srgbClr val="000000"/>
                </a:solidFill>
                <a:hlinkClick r:id="rId12"/>
              </a:rPr>
              <a:t>Khoa</a:t>
            </a:r>
            <a:r>
              <a:rPr lang="en-US" altLang="x-none" sz="1100" dirty="0">
                <a:solidFill>
                  <a:srgbClr val="000000"/>
                </a:solidFill>
                <a:hlinkClick r:id="rId12"/>
              </a:rPr>
              <a:t> Le and </a:t>
            </a:r>
            <a:r>
              <a:rPr lang="en-US" altLang="x-none" sz="1100" dirty="0" err="1">
                <a:solidFill>
                  <a:srgbClr val="000000"/>
                </a:solidFill>
                <a:hlinkClick r:id="rId12"/>
              </a:rPr>
              <a:t>Weidong</a:t>
            </a:r>
            <a:r>
              <a:rPr lang="en-US" altLang="x-none" sz="1100" dirty="0">
                <a:solidFill>
                  <a:srgbClr val="000000"/>
                </a:solidFill>
                <a:hlinkClick r:id="rId12"/>
              </a:rPr>
              <a:t> Shi</a:t>
            </a:r>
            <a:endParaRPr lang="en-US" altLang="x-none" sz="11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>
                <a:solidFill>
                  <a:srgbClr val="000000"/>
                </a:solidFill>
                <a:hlinkClick r:id="rId13"/>
              </a:rPr>
              <a:t>http://static1.squarespace.com/static/5417f7f9e4b0b77770545590/t/56f3c598906340a7f6e78dbd/1458816415654/AWS_Cloud_and_Security.pdf</a:t>
            </a:r>
            <a:r>
              <a:rPr lang="en-US" altLang="x-none" sz="1100" dirty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>
                <a:solidFill>
                  <a:srgbClr val="000000"/>
                </a:solidFill>
                <a:hlinkClick r:id="rId14"/>
              </a:rPr>
              <a:t>https://www.blackhat.com/docs/us-16/materials/us-16-Amiga-Account-Jumping-Post-Infection-Persistency-And-Lateral-Movement-In-AWS-wp.pdf</a:t>
            </a:r>
            <a:r>
              <a:rPr lang="en-US" altLang="x-none" sz="1100" dirty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>
                <a:solidFill>
                  <a:srgbClr val="000000"/>
                </a:solidFill>
                <a:hlinkClick r:id="rId15"/>
              </a:rPr>
              <a:t>https://alestic.com/2015/10/aws-iam-readonly-too-permissive/</a:t>
            </a:r>
            <a:r>
              <a:rPr lang="en-US" altLang="x-none" sz="1100" dirty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hlinkClick r:id="rId16"/>
              </a:rPr>
              <a:t>Backdooring an AWS account</a:t>
            </a:r>
            <a:endParaRPr lang="en-US" sz="11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hlinkClick r:id="rId17"/>
              </a:rPr>
              <a:t>Exploring an AWS account post-compromise</a:t>
            </a:r>
            <a:endParaRPr lang="en-US" sz="11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hlinkClick r:id="rId18"/>
              </a:rPr>
              <a:t>Disrupting AWS logging</a:t>
            </a:r>
            <a:endParaRPr lang="en-US" sz="11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hlinkClick r:id="rId15"/>
              </a:rPr>
              <a:t>AWS IAM "ReadOnlyAccess" Managed Policy is Too Permissive (For Us)</a:t>
            </a:r>
            <a:endParaRPr lang="en-US" sz="11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hlinkClick r:id="rId19"/>
              </a:rPr>
              <a:t>Access Keys will kill you before you kill the password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hlinkClick r:id="rId20"/>
              </a:rPr>
              <a:t>Account Jumping Post Infection Persistency and Lateral Movement in AWS</a:t>
            </a:r>
            <a:endParaRPr lang="en-US" sz="11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hlinkClick r:id="rId21"/>
              </a:rPr>
              <a:t>Disrupt CloudTrail and pwning automation tools</a:t>
            </a:r>
            <a:endParaRPr lang="en-US" sz="11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hlinkClick r:id="rId22"/>
              </a:rPr>
              <a:t>RSA 2017 talk: Cloud Security Automate or Die, same tittle as mine but a bit different approach</a:t>
            </a:r>
            <a:endParaRPr lang="en-US" sz="1100" dirty="0">
              <a:hlinkClick r:id="rId19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hlinkClick r:id="rId23"/>
              </a:rPr>
              <a:t>RSA 2017 talk: Securing Serverless applications in the Cloud</a:t>
            </a:r>
            <a:endParaRPr lang="en-US" sz="11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hlinkClick r:id="rId24"/>
              </a:rPr>
              <a:t>RSA 2017 talk: DevSecOps on the Offense: Automating Amazon Web Services Account Takeover</a:t>
            </a:r>
            <a:endParaRPr lang="en-US" sz="11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en-US" sz="1100" dirty="0">
                <a:latin typeface="Calibri" charset="0"/>
                <a:ea typeface="Calibri" charset="0"/>
                <a:cs typeface="Calibri" charset="0"/>
                <a:hlinkClick r:id="rId25"/>
              </a:rPr>
              <a:t>https://www.nccgroup.trust/uk/about-us/newsroom-and-events/blogs/2017/august/when-a-web-application-ssrf-causes-the-cloud-to-rain-credentials-and-more/</a:t>
            </a:r>
            <a:r>
              <a:rPr lang="en-US" altLang="en-US" sz="1100" dirty="0"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hlinkClick r:id="rId19"/>
              </a:rPr>
              <a:t>https://www.sans.org/reading-room/whitepapers/cloud/digital-forensic-analysis-amazon-linux-ec2-instances-38235</a:t>
            </a:r>
          </a:p>
        </p:txBody>
      </p:sp>
    </p:spTree>
    <p:extLst>
      <p:ext uri="{BB962C8B-B14F-4D97-AF65-F5344CB8AC3E}">
        <p14:creationId xmlns:p14="http://schemas.microsoft.com/office/powerpoint/2010/main" val="88021778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497139"/>
            <a:ext cx="10515600" cy="1135062"/>
          </a:xfrm>
        </p:spPr>
        <p:txBody>
          <a:bodyPr anchor="t"/>
          <a:lstStyle/>
          <a:p>
            <a:r>
              <a:rPr lang="en-US" dirty="0"/>
              <a:t>Thanks!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0" y="3898900"/>
            <a:ext cx="12192000" cy="2959101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  <a:latin typeface="Verdana" charset="0"/>
              </a:rPr>
              <a:t>Special Thanks to:</a:t>
            </a:r>
          </a:p>
          <a:p>
            <a:pPr algn="r"/>
            <a:r>
              <a:rPr lang="en-US" b="1" dirty="0">
                <a:solidFill>
                  <a:schemeClr val="tx1"/>
                </a:solidFill>
                <a:latin typeface="Verdana" charset="0"/>
              </a:rPr>
              <a:t>Andrew K. @</a:t>
            </a:r>
            <a:r>
              <a:rPr lang="en-US" b="1" dirty="0" err="1">
                <a:solidFill>
                  <a:schemeClr val="tx1"/>
                </a:solidFill>
                <a:latin typeface="Verdana" charset="0"/>
              </a:rPr>
              <a:t>andrewkrug</a:t>
            </a:r>
            <a:r>
              <a:rPr lang="en-US" b="1" dirty="0">
                <a:solidFill>
                  <a:schemeClr val="tx1"/>
                </a:solidFill>
                <a:latin typeface="Verdana" charset="0"/>
              </a:rPr>
              <a:t> &amp; </a:t>
            </a:r>
            <a:r>
              <a:rPr lang="en-US" b="1" dirty="0" err="1">
                <a:solidFill>
                  <a:schemeClr val="tx1"/>
                </a:solidFill>
                <a:latin typeface="Verdana" charset="0"/>
              </a:rPr>
              <a:t>ThreatResponse.cloud</a:t>
            </a:r>
            <a:r>
              <a:rPr lang="en-US" b="1" dirty="0">
                <a:solidFill>
                  <a:schemeClr val="tx1"/>
                </a:solidFill>
                <a:latin typeface="Verdana" charset="0"/>
              </a:rPr>
              <a:t> Team</a:t>
            </a:r>
          </a:p>
          <a:p>
            <a:pPr algn="r"/>
            <a:r>
              <a:rPr lang="en-US" b="1" dirty="0">
                <a:solidFill>
                  <a:schemeClr val="tx1"/>
                </a:solidFill>
                <a:latin typeface="Verdana" charset="0"/>
              </a:rPr>
              <a:t>Alex </a:t>
            </a:r>
            <a:r>
              <a:rPr lang="en-US" b="1" dirty="0" err="1">
                <a:solidFill>
                  <a:schemeClr val="tx1"/>
                </a:solidFill>
                <a:latin typeface="Verdana" charset="0"/>
              </a:rPr>
              <a:t>Maestretti</a:t>
            </a:r>
            <a:r>
              <a:rPr lang="en-US" b="1" dirty="0">
                <a:solidFill>
                  <a:schemeClr val="tx1"/>
                </a:solidFill>
                <a:latin typeface="Verdana" charset="0"/>
              </a:rPr>
              <a:t> @</a:t>
            </a:r>
            <a:r>
              <a:rPr lang="en-US" b="1" dirty="0" err="1">
                <a:solidFill>
                  <a:schemeClr val="tx1"/>
                </a:solidFill>
                <a:latin typeface="Verdana" charset="0"/>
              </a:rPr>
              <a:t>maestretti</a:t>
            </a:r>
            <a:endParaRPr lang="en-US" b="1" dirty="0">
              <a:solidFill>
                <a:schemeClr val="tx1"/>
              </a:solidFill>
              <a:latin typeface="Verdana" charset="0"/>
            </a:endParaRPr>
          </a:p>
          <a:p>
            <a:pPr algn="r"/>
            <a:r>
              <a:rPr lang="en-US" b="1" dirty="0">
                <a:solidFill>
                  <a:schemeClr val="tx1"/>
                </a:solidFill>
                <a:latin typeface="Verdana" charset="0"/>
              </a:rPr>
              <a:t>Lorenzo Martinez @</a:t>
            </a:r>
            <a:r>
              <a:rPr lang="en-US" b="1" dirty="0" err="1">
                <a:solidFill>
                  <a:schemeClr val="tx1"/>
                </a:solidFill>
                <a:latin typeface="Verdana" charset="0"/>
              </a:rPr>
              <a:t>lawwait</a:t>
            </a:r>
            <a:endParaRPr lang="en-US" b="1" dirty="0">
              <a:solidFill>
                <a:schemeClr val="tx1"/>
              </a:solidFill>
              <a:latin typeface="Verdana" charset="0"/>
            </a:endParaRPr>
          </a:p>
          <a:p>
            <a:pPr algn="r"/>
            <a:r>
              <a:rPr lang="en-US" b="1" dirty="0">
                <a:solidFill>
                  <a:schemeClr val="tx1"/>
                </a:solidFill>
                <a:latin typeface="Verdana" charset="0"/>
              </a:rPr>
              <a:t>L</a:t>
            </a:r>
            <a:r>
              <a:rPr lang="es-ES" b="1" dirty="0" err="1">
                <a:solidFill>
                  <a:schemeClr val="tx1"/>
                </a:solidFill>
                <a:latin typeface="Verdana" charset="0"/>
              </a:rPr>
              <a:t>ó</a:t>
            </a:r>
            <a:r>
              <a:rPr lang="en-US" b="1" dirty="0" err="1">
                <a:solidFill>
                  <a:schemeClr val="tx1"/>
                </a:solidFill>
                <a:latin typeface="Verdana" charset="0"/>
              </a:rPr>
              <a:t>rien</a:t>
            </a:r>
            <a:r>
              <a:rPr lang="en-US" b="1" dirty="0">
                <a:solidFill>
                  <a:schemeClr val="tx1"/>
                </a:solidFill>
                <a:latin typeface="Verdana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Verdana" charset="0"/>
              </a:rPr>
              <a:t>Domenech</a:t>
            </a:r>
            <a:r>
              <a:rPr lang="en-US" b="1" dirty="0">
                <a:solidFill>
                  <a:schemeClr val="tx1"/>
                </a:solidFill>
                <a:latin typeface="Verdana" charset="0"/>
              </a:rPr>
              <a:t> @</a:t>
            </a:r>
            <a:r>
              <a:rPr lang="en-US" b="1" dirty="0" err="1">
                <a:solidFill>
                  <a:schemeClr val="tx1"/>
                </a:solidFill>
                <a:latin typeface="Verdana" charset="0"/>
              </a:rPr>
              <a:t>loriendr</a:t>
            </a:r>
            <a:endParaRPr lang="en-US" b="1" dirty="0">
              <a:solidFill>
                <a:schemeClr val="tx1"/>
              </a:solidFill>
              <a:latin typeface="Verdana" charset="0"/>
            </a:endParaRPr>
          </a:p>
          <a:p>
            <a:pPr algn="r"/>
            <a:r>
              <a:rPr lang="en-US" b="1" dirty="0">
                <a:solidFill>
                  <a:schemeClr val="tx1"/>
                </a:solidFill>
                <a:latin typeface="Verdana" charset="0"/>
              </a:rPr>
              <a:t>Open Source Community making Prowler cool!</a:t>
            </a:r>
          </a:p>
          <a:p>
            <a:pPr algn="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01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1451411" y="921590"/>
            <a:ext cx="9268350" cy="4557676"/>
          </a:xfrm>
          <a:prstGeom prst="roundRect">
            <a:avLst>
              <a:gd name="adj" fmla="val 9818"/>
            </a:avLst>
          </a:prstGeom>
          <a:solidFill>
            <a:srgbClr val="FFFFE5">
              <a:alpha val="80000"/>
            </a:srgbClr>
          </a:solidFill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381153" y="529819"/>
            <a:ext cx="3740929" cy="5323822"/>
          </a:xfrm>
          <a:prstGeom prst="roundRect">
            <a:avLst>
              <a:gd name="adj" fmla="val 9818"/>
            </a:avLst>
          </a:prstGeom>
          <a:solidFill>
            <a:srgbClr val="FFE9CF">
              <a:alpha val="40000"/>
            </a:srgbClr>
          </a:solidFill>
          <a:ln w="19050">
            <a:solidFill>
              <a:srgbClr val="F7981F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120428" y="529818"/>
            <a:ext cx="3841291" cy="5323822"/>
          </a:xfrm>
          <a:prstGeom prst="roundRect">
            <a:avLst>
              <a:gd name="adj" fmla="val 9818"/>
            </a:avLst>
          </a:prstGeom>
          <a:solidFill>
            <a:srgbClr val="FFE9CF">
              <a:alpha val="40000"/>
            </a:srgbClr>
          </a:solidFill>
          <a:ln w="19050">
            <a:solidFill>
              <a:srgbClr val="F7981F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149660" y="307348"/>
            <a:ext cx="9840686" cy="6218457"/>
          </a:xfrm>
          <a:prstGeom prst="roundRect">
            <a:avLst>
              <a:gd name="adj" fmla="val 9818"/>
            </a:avLst>
          </a:prstGeom>
          <a:noFill/>
          <a:ln w="19050"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5" name="TextBox 33"/>
          <p:cNvSpPr txBox="1">
            <a:spLocks noChangeArrowheads="1"/>
          </p:cNvSpPr>
          <p:nvPr/>
        </p:nvSpPr>
        <p:spPr bwMode="auto">
          <a:xfrm>
            <a:off x="1451412" y="86708"/>
            <a:ext cx="155575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100" dirty="0">
                <a:latin typeface="+mj-lt"/>
                <a:ea typeface="Verdana" pitchFamily="34" charset="0"/>
                <a:cs typeface="Helvetica Neue"/>
              </a:rPr>
              <a:t>AWS Region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60" y="135864"/>
            <a:ext cx="603504" cy="393954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2772059" y="1164098"/>
            <a:ext cx="2589798" cy="1733550"/>
          </a:xfrm>
          <a:prstGeom prst="roundRect">
            <a:avLst>
              <a:gd name="adj" fmla="val 9818"/>
            </a:avLst>
          </a:prstGeom>
          <a:solidFill>
            <a:srgbClr val="EBF4FB"/>
          </a:solidFill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336203" y="3073367"/>
            <a:ext cx="3354639" cy="2351198"/>
          </a:xfrm>
          <a:prstGeom prst="roundRect">
            <a:avLst>
              <a:gd name="adj" fmla="val 9818"/>
            </a:avLst>
          </a:prstGeom>
          <a:solidFill>
            <a:srgbClr val="D2D9CA"/>
          </a:solidFill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865513" y="1149956"/>
            <a:ext cx="2589798" cy="1733550"/>
          </a:xfrm>
          <a:prstGeom prst="roundRect">
            <a:avLst>
              <a:gd name="adj" fmla="val 9818"/>
            </a:avLst>
          </a:prstGeom>
          <a:solidFill>
            <a:srgbClr val="EBF4FB"/>
          </a:solidFill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606661" y="3073366"/>
            <a:ext cx="3340057" cy="2351199"/>
          </a:xfrm>
          <a:prstGeom prst="roundRect">
            <a:avLst>
              <a:gd name="adj" fmla="val 9818"/>
            </a:avLst>
          </a:prstGeom>
          <a:solidFill>
            <a:srgbClr val="D2D9CA"/>
          </a:solidFill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21" y="0"/>
            <a:ext cx="538196" cy="56423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064" y="3250001"/>
            <a:ext cx="544781" cy="65373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081" y="3250001"/>
            <a:ext cx="544781" cy="653738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3619174" y="3196947"/>
            <a:ext cx="5067268" cy="826509"/>
          </a:xfrm>
          <a:prstGeom prst="roundRect">
            <a:avLst>
              <a:gd name="adj" fmla="val 9818"/>
            </a:avLst>
          </a:prstGeom>
          <a:noFill/>
          <a:ln w="19050">
            <a:solidFill>
              <a:schemeClr val="tx1"/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559" y="4473795"/>
            <a:ext cx="457319" cy="60283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593" y="4431853"/>
            <a:ext cx="457319" cy="60283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248897" y="5076625"/>
            <a:ext cx="1598873" cy="19323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100" b="1" dirty="0"/>
              <a:t>Amazon RDS MySQL Master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805676" y="511155"/>
            <a:ext cx="731520" cy="33363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100" b="1" dirty="0"/>
              <a:t>Internet gateway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769601" y="5561347"/>
            <a:ext cx="1150447" cy="16657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100" b="1" dirty="0">
                <a:solidFill>
                  <a:srgbClr val="FAA634"/>
                </a:solidFill>
              </a:rPr>
              <a:t>Availability Zone 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378653" y="5542232"/>
            <a:ext cx="1288218" cy="19552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100" b="1" dirty="0">
                <a:solidFill>
                  <a:srgbClr val="FAA634"/>
                </a:solidFill>
              </a:rPr>
              <a:t>Availability Zone 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19174" y="2690805"/>
            <a:ext cx="1021815" cy="17929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100" dirty="0"/>
              <a:t>Public subnet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664626" y="2676473"/>
            <a:ext cx="1021815" cy="17929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100" dirty="0"/>
              <a:t>Public subnet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839168" y="1687353"/>
            <a:ext cx="2314637" cy="784970"/>
            <a:chOff x="2843395" y="1914529"/>
            <a:chExt cx="2314637" cy="784970"/>
          </a:xfrm>
        </p:grpSpPr>
        <p:grpSp>
          <p:nvGrpSpPr>
            <p:cNvPr id="2" name="Group 1"/>
            <p:cNvGrpSpPr/>
            <p:nvPr/>
          </p:nvGrpSpPr>
          <p:grpSpPr>
            <a:xfrm>
              <a:off x="2843395" y="1914529"/>
              <a:ext cx="1021815" cy="780982"/>
              <a:chOff x="3530032" y="1931180"/>
              <a:chExt cx="1021815" cy="780982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1842" y="1931180"/>
                <a:ext cx="538196" cy="555557"/>
              </a:xfrm>
              <a:prstGeom prst="rect">
                <a:avLst/>
              </a:prstGeom>
            </p:spPr>
          </p:pic>
          <p:sp>
            <p:nvSpPr>
              <p:cNvPr id="44" name="TextBox 43"/>
              <p:cNvSpPr txBox="1"/>
              <p:nvPr/>
            </p:nvSpPr>
            <p:spPr>
              <a:xfrm>
                <a:off x="3530032" y="2532872"/>
                <a:ext cx="1021815" cy="17929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en-US" sz="1100" b="1" dirty="0"/>
                  <a:t>NAT gateway</a:t>
                </a: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4136217" y="1945961"/>
              <a:ext cx="1021815" cy="753538"/>
              <a:chOff x="4136217" y="1945961"/>
              <a:chExt cx="1021815" cy="753538"/>
            </a:xfrm>
          </p:grpSpPr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10597" y="1945961"/>
                <a:ext cx="544782" cy="564959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4442268" y="2042789"/>
                <a:ext cx="45839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EC2</a:t>
                </a:r>
                <a:endParaRPr lang="en-US" dirty="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4136217" y="2520209"/>
                <a:ext cx="1021815" cy="17929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en-US" sz="1100" b="1" dirty="0"/>
                  <a:t>Bastion</a:t>
                </a:r>
              </a:p>
              <a:p>
                <a:pPr algn="ctr"/>
                <a:r>
                  <a:rPr lang="hr-HR" sz="1100" dirty="0"/>
                  <a:t>10.0.128.5</a:t>
                </a:r>
                <a:endParaRPr lang="en-US" sz="1100" b="1" dirty="0"/>
              </a:p>
            </p:txBody>
          </p:sp>
        </p:grpSp>
      </p:grpSp>
      <p:grpSp>
        <p:nvGrpSpPr>
          <p:cNvPr id="50" name="Group 49"/>
          <p:cNvGrpSpPr/>
          <p:nvPr/>
        </p:nvGrpSpPr>
        <p:grpSpPr>
          <a:xfrm>
            <a:off x="6974722" y="1632927"/>
            <a:ext cx="2314637" cy="784970"/>
            <a:chOff x="2843395" y="1914529"/>
            <a:chExt cx="2314637" cy="784970"/>
          </a:xfrm>
        </p:grpSpPr>
        <p:grpSp>
          <p:nvGrpSpPr>
            <p:cNvPr id="51" name="Group 50"/>
            <p:cNvGrpSpPr/>
            <p:nvPr/>
          </p:nvGrpSpPr>
          <p:grpSpPr>
            <a:xfrm>
              <a:off x="2843395" y="1914529"/>
              <a:ext cx="1021815" cy="780982"/>
              <a:chOff x="3530032" y="1931180"/>
              <a:chExt cx="1021815" cy="780982"/>
            </a:xfrm>
          </p:grpSpPr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1842" y="1931180"/>
                <a:ext cx="538196" cy="555557"/>
              </a:xfrm>
              <a:prstGeom prst="rect">
                <a:avLst/>
              </a:prstGeom>
            </p:spPr>
          </p:pic>
          <p:sp>
            <p:nvSpPr>
              <p:cNvPr id="58" name="TextBox 57"/>
              <p:cNvSpPr txBox="1"/>
              <p:nvPr/>
            </p:nvSpPr>
            <p:spPr>
              <a:xfrm>
                <a:off x="3530032" y="2532872"/>
                <a:ext cx="1021815" cy="17929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en-US" sz="1100" b="1" dirty="0"/>
                  <a:t>NAT gateway</a:t>
                </a: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4136217" y="1945961"/>
              <a:ext cx="1021815" cy="753538"/>
              <a:chOff x="4136217" y="1945961"/>
              <a:chExt cx="1021815" cy="753538"/>
            </a:xfrm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10597" y="1945961"/>
                <a:ext cx="544782" cy="564959"/>
              </a:xfrm>
              <a:prstGeom prst="rect">
                <a:avLst/>
              </a:prstGeom>
            </p:spPr>
          </p:pic>
          <p:sp>
            <p:nvSpPr>
              <p:cNvPr id="55" name="TextBox 54"/>
              <p:cNvSpPr txBox="1"/>
              <p:nvPr/>
            </p:nvSpPr>
            <p:spPr>
              <a:xfrm>
                <a:off x="4442268" y="2042789"/>
                <a:ext cx="45839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EC2</a:t>
                </a:r>
                <a:endParaRPr lang="en-US" dirty="0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4136217" y="2520209"/>
                <a:ext cx="1021815" cy="17929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en-US" sz="1100" b="1" dirty="0"/>
                  <a:t>Bastion</a:t>
                </a:r>
              </a:p>
              <a:p>
                <a:pPr algn="ctr"/>
                <a:r>
                  <a:rPr lang="hr-HR" sz="1100" dirty="0"/>
                  <a:t>10.0.144.5</a:t>
                </a:r>
                <a:endParaRPr lang="en-US" sz="1100" b="1" dirty="0"/>
              </a:p>
            </p:txBody>
          </p:sp>
        </p:grp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205" y="941737"/>
            <a:ext cx="544781" cy="65373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483700" y="3684179"/>
            <a:ext cx="1490886" cy="36662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100" b="1" dirty="0"/>
              <a:t>Alfresco One</a:t>
            </a:r>
          </a:p>
          <a:p>
            <a:pPr algn="ctr"/>
            <a:r>
              <a:rPr lang="en-US" sz="1100" b="1" dirty="0"/>
              <a:t>Auto Scaling Group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781291" y="1572642"/>
            <a:ext cx="710041" cy="37709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100" b="1" dirty="0"/>
              <a:t>Elastic Load Balancing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441838" y="5061243"/>
            <a:ext cx="1598873" cy="19323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100" b="1" dirty="0"/>
              <a:t>Amazon RDS MySQL    Slave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788" y="696507"/>
            <a:ext cx="548640" cy="35814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98952" y="2900393"/>
            <a:ext cx="215900" cy="2413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1018" y="2911750"/>
            <a:ext cx="215900" cy="2413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00646" y="1024387"/>
            <a:ext cx="215900" cy="2413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20860" y="989022"/>
            <a:ext cx="215900" cy="241300"/>
          </a:xfrm>
          <a:prstGeom prst="rect">
            <a:avLst/>
          </a:prstGeom>
        </p:spPr>
      </p:pic>
      <p:grpSp>
        <p:nvGrpSpPr>
          <p:cNvPr id="63" name="Group 62"/>
          <p:cNvGrpSpPr/>
          <p:nvPr/>
        </p:nvGrpSpPr>
        <p:grpSpPr>
          <a:xfrm>
            <a:off x="5690845" y="5938332"/>
            <a:ext cx="1498798" cy="587473"/>
            <a:chOff x="8094703" y="3207935"/>
            <a:chExt cx="1335153" cy="625641"/>
          </a:xfrm>
        </p:grpSpPr>
        <p:sp>
          <p:nvSpPr>
            <p:cNvPr id="64" name="TextBox 63"/>
            <p:cNvSpPr txBox="1"/>
            <p:nvPr/>
          </p:nvSpPr>
          <p:spPr>
            <a:xfrm>
              <a:off x="8559266" y="3266238"/>
              <a:ext cx="870590" cy="45278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/>
                <a:t>S3 for</a:t>
              </a:r>
            </a:p>
            <a:p>
              <a:pPr algn="ctr"/>
              <a:r>
                <a:rPr lang="en-US" sz="1000" b="1" dirty="0"/>
                <a:t>Shared Content Store</a:t>
              </a:r>
              <a:endParaRPr lang="en-US" b="1" dirty="0"/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4703" y="3207935"/>
              <a:ext cx="530057" cy="625641"/>
            </a:xfrm>
            <a:prstGeom prst="rect">
              <a:avLst/>
            </a:prstGeom>
          </p:spPr>
        </p:pic>
      </p:grpSp>
      <p:sp>
        <p:nvSpPr>
          <p:cNvPr id="66" name="TextBox 33"/>
          <p:cNvSpPr txBox="1">
            <a:spLocks noChangeArrowheads="1"/>
          </p:cNvSpPr>
          <p:nvPr/>
        </p:nvSpPr>
        <p:spPr bwMode="auto">
          <a:xfrm>
            <a:off x="9946719" y="709475"/>
            <a:ext cx="9689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mr-IN" sz="1200" b="1">
                <a:latin typeface="Calibri" charset="0"/>
                <a:ea typeface="Calibri" charset="0"/>
                <a:cs typeface="Calibri" charset="0"/>
              </a:rPr>
              <a:t>10.0.0.0/16</a:t>
            </a:r>
            <a:endParaRPr lang="en-US" sz="12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059696" y="949267"/>
            <a:ext cx="13466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1200" b="1" dirty="0">
                <a:latin typeface="Calibri" charset="0"/>
                <a:ea typeface="Calibri" charset="0"/>
                <a:cs typeface="Calibri" charset="0"/>
              </a:rPr>
              <a:t>10.0.128.0/20</a:t>
            </a:r>
            <a:endParaRPr lang="en-US" sz="12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7189641" y="941737"/>
            <a:ext cx="11583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1200" b="1" dirty="0">
                <a:latin typeface="Calibri" charset="0"/>
                <a:ea typeface="Calibri" charset="0"/>
                <a:cs typeface="Calibri" charset="0"/>
              </a:rPr>
              <a:t>10.0.144.0/20</a:t>
            </a:r>
            <a:endParaRPr lang="en-US" sz="12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653647" y="2851615"/>
            <a:ext cx="10208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1200" b="1" dirty="0">
                <a:latin typeface="Calibri" charset="0"/>
                <a:ea typeface="Calibri" charset="0"/>
                <a:cs typeface="Calibri" charset="0"/>
              </a:rPr>
              <a:t>10.0.0.0/19</a:t>
            </a:r>
            <a:endParaRPr lang="en-US" sz="12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998466" y="2862501"/>
            <a:ext cx="12690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1200" b="1" dirty="0">
                <a:latin typeface="Calibri" charset="0"/>
                <a:ea typeface="Calibri" charset="0"/>
                <a:cs typeface="Calibri" charset="0"/>
              </a:rPr>
              <a:t>10.0.32.0/19</a:t>
            </a:r>
            <a:endParaRPr lang="en-US" sz="1200" b="1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150" y="4240771"/>
            <a:ext cx="544781" cy="653738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67" y="4240771"/>
            <a:ext cx="544781" cy="653738"/>
          </a:xfrm>
          <a:prstGeom prst="rect">
            <a:avLst/>
          </a:prstGeom>
        </p:spPr>
      </p:pic>
      <p:sp>
        <p:nvSpPr>
          <p:cNvPr id="79" name="Rounded Rectangle 78"/>
          <p:cNvSpPr/>
          <p:nvPr/>
        </p:nvSpPr>
        <p:spPr>
          <a:xfrm>
            <a:off x="3604628" y="4215882"/>
            <a:ext cx="5081813" cy="798344"/>
          </a:xfrm>
          <a:prstGeom prst="roundRect">
            <a:avLst>
              <a:gd name="adj" fmla="val 9818"/>
            </a:avLst>
          </a:prstGeom>
          <a:noFill/>
          <a:ln w="19050">
            <a:solidFill>
              <a:schemeClr val="tx1"/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488786" y="4674949"/>
            <a:ext cx="1490886" cy="36662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100" b="1" dirty="0"/>
              <a:t>Alfresco Index</a:t>
            </a:r>
          </a:p>
          <a:p>
            <a:pPr algn="ctr"/>
            <a:r>
              <a:rPr lang="en-US" sz="1100" b="1" dirty="0"/>
              <a:t>Auto Scaling Group</a:t>
            </a:r>
          </a:p>
        </p:txBody>
      </p:sp>
      <p:sp>
        <p:nvSpPr>
          <p:cNvPr id="81" name="TextBox 37"/>
          <p:cNvSpPr txBox="1">
            <a:spLocks noChangeArrowheads="1"/>
          </p:cNvSpPr>
          <p:nvPr/>
        </p:nvSpPr>
        <p:spPr bwMode="auto">
          <a:xfrm>
            <a:off x="6541016" y="5093520"/>
            <a:ext cx="141059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900" dirty="0">
              <a:latin typeface="Helvetica Neue"/>
              <a:ea typeface="Verdana" pitchFamily="34" charset="0"/>
              <a:cs typeface="Helvetica Neue"/>
            </a:endParaRPr>
          </a:p>
          <a:p>
            <a:pPr algn="ctr"/>
            <a:r>
              <a:rPr lang="en-US" sz="900" dirty="0">
                <a:latin typeface="Helvetica Neue"/>
                <a:ea typeface="Verdana" pitchFamily="34" charset="0"/>
                <a:cs typeface="Helvetica Neue"/>
              </a:rPr>
              <a:t>Private Subnet</a:t>
            </a:r>
          </a:p>
        </p:txBody>
      </p:sp>
      <p:sp>
        <p:nvSpPr>
          <p:cNvPr id="82" name="TextBox 37"/>
          <p:cNvSpPr txBox="1">
            <a:spLocks noChangeArrowheads="1"/>
          </p:cNvSpPr>
          <p:nvPr/>
        </p:nvSpPr>
        <p:spPr bwMode="auto">
          <a:xfrm>
            <a:off x="4290629" y="5093520"/>
            <a:ext cx="141059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900" dirty="0">
              <a:latin typeface="Helvetica Neue"/>
              <a:ea typeface="Verdana" pitchFamily="34" charset="0"/>
              <a:cs typeface="Helvetica Neue"/>
            </a:endParaRPr>
          </a:p>
          <a:p>
            <a:pPr algn="ctr"/>
            <a:r>
              <a:rPr lang="en-US" sz="900" dirty="0">
                <a:latin typeface="Helvetica Neue"/>
                <a:ea typeface="Verdana" pitchFamily="34" charset="0"/>
                <a:cs typeface="Helvetica Neue"/>
              </a:rPr>
              <a:t>Private Subnet</a:t>
            </a: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167" y="4251989"/>
            <a:ext cx="544781" cy="653738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081" y="3250001"/>
            <a:ext cx="544781" cy="653738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979" y="4251989"/>
            <a:ext cx="544781" cy="653738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978" y="3274389"/>
            <a:ext cx="544781" cy="653738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4695322" y="3823051"/>
            <a:ext cx="89319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Alfresco Server</a:t>
            </a:r>
          </a:p>
        </p:txBody>
      </p:sp>
      <p:sp>
        <p:nvSpPr>
          <p:cNvPr id="88" name="Rectangle 87"/>
          <p:cNvSpPr/>
          <p:nvPr/>
        </p:nvSpPr>
        <p:spPr>
          <a:xfrm>
            <a:off x="6743536" y="3814599"/>
            <a:ext cx="89221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Alfresco Server</a:t>
            </a:r>
          </a:p>
        </p:txBody>
      </p:sp>
      <p:sp>
        <p:nvSpPr>
          <p:cNvPr id="89" name="Rectangle 88"/>
          <p:cNvSpPr/>
          <p:nvPr/>
        </p:nvSpPr>
        <p:spPr>
          <a:xfrm>
            <a:off x="7682366" y="3814116"/>
            <a:ext cx="89221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Alfresco Server</a:t>
            </a:r>
          </a:p>
        </p:txBody>
      </p:sp>
      <p:sp>
        <p:nvSpPr>
          <p:cNvPr id="90" name="Rectangle 89"/>
          <p:cNvSpPr/>
          <p:nvPr/>
        </p:nvSpPr>
        <p:spPr>
          <a:xfrm>
            <a:off x="3734419" y="3836521"/>
            <a:ext cx="89221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Alfresco Server</a:t>
            </a:r>
          </a:p>
        </p:txBody>
      </p:sp>
      <p:sp>
        <p:nvSpPr>
          <p:cNvPr id="91" name="Rectangle 90"/>
          <p:cNvSpPr/>
          <p:nvPr/>
        </p:nvSpPr>
        <p:spPr>
          <a:xfrm>
            <a:off x="3720846" y="4824401"/>
            <a:ext cx="76976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/>
              <a:t>Index Server</a:t>
            </a:r>
            <a:endParaRPr lang="en-US" sz="900" dirty="0"/>
          </a:p>
        </p:txBody>
      </p:sp>
      <p:sp>
        <p:nvSpPr>
          <p:cNvPr id="92" name="Rectangle 91"/>
          <p:cNvSpPr/>
          <p:nvPr/>
        </p:nvSpPr>
        <p:spPr>
          <a:xfrm>
            <a:off x="4765156" y="4824401"/>
            <a:ext cx="76976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/>
              <a:t>Index Server</a:t>
            </a:r>
            <a:endParaRPr lang="en-US" sz="900" dirty="0"/>
          </a:p>
        </p:txBody>
      </p:sp>
      <p:sp>
        <p:nvSpPr>
          <p:cNvPr id="93" name="Rectangle 92"/>
          <p:cNvSpPr/>
          <p:nvPr/>
        </p:nvSpPr>
        <p:spPr>
          <a:xfrm>
            <a:off x="6820819" y="4810745"/>
            <a:ext cx="76976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/>
              <a:t>Index Server</a:t>
            </a:r>
            <a:endParaRPr lang="en-US" sz="900" dirty="0"/>
          </a:p>
        </p:txBody>
      </p:sp>
      <p:sp>
        <p:nvSpPr>
          <p:cNvPr id="94" name="Rectangle 93"/>
          <p:cNvSpPr/>
          <p:nvPr/>
        </p:nvSpPr>
        <p:spPr>
          <a:xfrm>
            <a:off x="7733406" y="4812700"/>
            <a:ext cx="76976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/>
              <a:t>Index Server</a:t>
            </a:r>
            <a:endParaRPr lang="en-US" sz="900" dirty="0"/>
          </a:p>
        </p:txBody>
      </p:sp>
      <p:cxnSp>
        <p:nvCxnSpPr>
          <p:cNvPr id="95" name="Straight Arrow Connector 94"/>
          <p:cNvCxnSpPr>
            <a:stCxn id="33" idx="3"/>
            <a:endCxn id="61" idx="1"/>
          </p:cNvCxnSpPr>
          <p:nvPr/>
        </p:nvCxnSpPr>
        <p:spPr>
          <a:xfrm flipV="1">
            <a:off x="3847770" y="5157860"/>
            <a:ext cx="4594068" cy="0"/>
          </a:xfrm>
          <a:prstGeom prst="straightConnector1">
            <a:avLst/>
          </a:prstGeom>
          <a:ln>
            <a:solidFill>
              <a:schemeClr val="accent1"/>
            </a:solidFill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Rounded Rectangle 96"/>
          <p:cNvSpPr/>
          <p:nvPr/>
        </p:nvSpPr>
        <p:spPr>
          <a:xfrm>
            <a:off x="3718071" y="3273069"/>
            <a:ext cx="1000465" cy="728650"/>
          </a:xfrm>
          <a:prstGeom prst="roundRect">
            <a:avLst>
              <a:gd name="adj" fmla="val 9818"/>
            </a:avLst>
          </a:prstGeom>
          <a:solidFill>
            <a:srgbClr val="D2D9CA">
              <a:alpha val="72000"/>
            </a:srgbClr>
          </a:solidFill>
          <a:ln w="6350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7569289" y="3224999"/>
            <a:ext cx="1000465" cy="745775"/>
          </a:xfrm>
          <a:prstGeom prst="roundRect">
            <a:avLst>
              <a:gd name="adj" fmla="val 9818"/>
            </a:avLst>
          </a:prstGeom>
          <a:solidFill>
            <a:srgbClr val="D2D9CA">
              <a:alpha val="72000"/>
            </a:srgbClr>
          </a:solidFill>
          <a:ln w="6350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cxnSp>
        <p:nvCxnSpPr>
          <p:cNvPr id="99" name="Straight Arrow Connector 98"/>
          <p:cNvCxnSpPr>
            <a:stCxn id="36" idx="0"/>
            <a:endCxn id="23" idx="0"/>
          </p:cNvCxnSpPr>
          <p:nvPr/>
        </p:nvCxnSpPr>
        <p:spPr>
          <a:xfrm flipH="1">
            <a:off x="5135455" y="1572642"/>
            <a:ext cx="1000857" cy="16773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36" idx="0"/>
            <a:endCxn id="24" idx="0"/>
          </p:cNvCxnSpPr>
          <p:nvPr/>
        </p:nvCxnSpPr>
        <p:spPr>
          <a:xfrm>
            <a:off x="6136312" y="1572642"/>
            <a:ext cx="1044160" cy="16773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Rounded Rectangle 101"/>
          <p:cNvSpPr/>
          <p:nvPr/>
        </p:nvSpPr>
        <p:spPr>
          <a:xfrm>
            <a:off x="7578801" y="4237653"/>
            <a:ext cx="1000465" cy="745775"/>
          </a:xfrm>
          <a:prstGeom prst="roundRect">
            <a:avLst>
              <a:gd name="adj" fmla="val 9818"/>
            </a:avLst>
          </a:prstGeom>
          <a:solidFill>
            <a:srgbClr val="D2D9CA">
              <a:alpha val="72000"/>
            </a:srgbClr>
          </a:solidFill>
          <a:ln w="6350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103" name="Rounded Rectangle 102"/>
          <p:cNvSpPr/>
          <p:nvPr/>
        </p:nvSpPr>
        <p:spPr>
          <a:xfrm>
            <a:off x="3663198" y="4242612"/>
            <a:ext cx="1000465" cy="728650"/>
          </a:xfrm>
          <a:prstGeom prst="roundRect">
            <a:avLst>
              <a:gd name="adj" fmla="val 9818"/>
            </a:avLst>
          </a:prstGeom>
          <a:solidFill>
            <a:srgbClr val="D2D9CA">
              <a:alpha val="72000"/>
            </a:srgbClr>
          </a:solidFill>
          <a:ln w="6350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9558440" y="6512623"/>
            <a:ext cx="2714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* Immutable infrastructure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-13297" y="-1270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5269" y="157509"/>
              <a:ext cx="8948928" cy="65775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758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Forensics Challenges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39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925" y="150104"/>
            <a:ext cx="10515600" cy="1325563"/>
          </a:xfrm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>
              <a:buSzPct val="100000"/>
            </a:pPr>
            <a:r>
              <a:rPr lang="en-US" altLang="x-none" b="1" dirty="0"/>
              <a:t>Disadvantages and Challenges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70814"/>
              </p:ext>
            </p:extLst>
          </p:nvPr>
        </p:nvGraphicFramePr>
        <p:xfrm>
          <a:off x="268941" y="1454151"/>
          <a:ext cx="11575228" cy="5204830"/>
        </p:xfrm>
        <a:graphic>
          <a:graphicData uri="http://schemas.openxmlformats.org/drawingml/2006/table">
            <a:tbl>
              <a:tblPr/>
              <a:tblGrid>
                <a:gridCol w="4410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051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Cloud</a:t>
                      </a:r>
                    </a:p>
                  </a:txBody>
                  <a:tcPr marT="45721" marB="4572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Forensics and Operations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929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Marker Felt" charset="0"/>
                        </a:rPr>
                        <a:t>Ubiquity</a:t>
                      </a:r>
                      <a:endParaRPr kumimoji="0" lang="en-US" altLang="x-none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  <a:sym typeface="Calibri" charset="0"/>
                      </a:endParaRPr>
                    </a:p>
                  </a:txBody>
                  <a:tcPr marT="45721" marB="4572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Enumeration</a:t>
                      </a:r>
                    </a:p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Legal jurisdiction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929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Elasticity</a:t>
                      </a:r>
                    </a:p>
                  </a:txBody>
                  <a:tcPr marT="45721" marB="4572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Preservation of evidence</a:t>
                      </a:r>
                    </a:p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Data integrity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29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Data persistence (replication)</a:t>
                      </a:r>
                    </a:p>
                  </a:txBody>
                  <a:tcPr marT="45721" marB="4572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Chain of custody</a:t>
                      </a:r>
                    </a:p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Evidence integrity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929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Multi-tenancy</a:t>
                      </a:r>
                    </a:p>
                  </a:txBody>
                  <a:tcPr marT="45721" marB="4572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Data attribution</a:t>
                      </a:r>
                    </a:p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Chain of custody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929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Abstract</a:t>
                      </a:r>
                    </a:p>
                  </a:txBody>
                  <a:tcPr marT="45721" marB="4572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Determine the best evidence</a:t>
                      </a:r>
                    </a:p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Preservation and visualization of evidence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929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Quantity of data and Big Data</a:t>
                      </a:r>
                    </a:p>
                  </a:txBody>
                  <a:tcPr marT="45721" marB="4572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Systems that cannot be investigated or managed in a traditional manner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929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Knowledge</a:t>
                      </a:r>
                    </a:p>
                  </a:txBody>
                  <a:tcPr marT="45721" marB="4572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Trained staff</a:t>
                      </a:r>
                    </a:p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Continuous evolution and new features almost daily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929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Providers</a:t>
                      </a:r>
                    </a:p>
                  </a:txBody>
                  <a:tcPr marT="45721" marB="4572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Service level agreement / service level objectives</a:t>
                      </a:r>
                    </a:p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Relationship client-provider / transparency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536316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698" y="128588"/>
            <a:ext cx="11912302" cy="1325563"/>
          </a:xfrm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>
              <a:buSzPct val="100000"/>
            </a:pPr>
            <a:r>
              <a:rPr lang="en-US" altLang="x-none" dirty="0"/>
              <a:t>Service Level Objectives to Guarantee with Provider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05892"/>
              </p:ext>
            </p:extLst>
          </p:nvPr>
        </p:nvGraphicFramePr>
        <p:xfrm>
          <a:off x="279698" y="1217482"/>
          <a:ext cx="11693564" cy="5459718"/>
        </p:xfrm>
        <a:graphic>
          <a:graphicData uri="http://schemas.openxmlformats.org/drawingml/2006/table">
            <a:tbl>
              <a:tblPr/>
              <a:tblGrid>
                <a:gridCol w="3724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53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64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0899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IaaS</a:t>
                      </a:r>
                    </a:p>
                  </a:txBody>
                  <a:tcPr marT="45717" marB="4571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PaaS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SaaS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858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Provider’s network logs</a:t>
                      </a:r>
                    </a:p>
                  </a:txBody>
                  <a:tcPr marT="45717" marB="4571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Web server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Web server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3858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DNS providers logs</a:t>
                      </a:r>
                    </a:p>
                  </a:txBody>
                  <a:tcPr marT="45717" marB="4571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Application server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Application server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3858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Virtual machine hypervisor logs </a:t>
                      </a:r>
                    </a:p>
                  </a:txBody>
                  <a:tcPr marT="45717" marB="4571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Tenant operating system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Database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3858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Host logs</a:t>
                      </a:r>
                    </a:p>
                  </a:txBody>
                  <a:tcPr marT="45717" marB="4571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Host access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Host access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3858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API logs</a:t>
                      </a:r>
                    </a:p>
                  </a:txBody>
                  <a:tcPr marT="45717" marB="4571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Virtualization platform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Virtualization platform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26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Management portal logs</a:t>
                      </a:r>
                    </a:p>
                  </a:txBody>
                  <a:tcPr marT="45717" marB="4571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Management portal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Management portal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5844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Packet capture logs</a:t>
                      </a:r>
                    </a:p>
                  </a:txBody>
                  <a:tcPr marT="45717" marB="4571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Packet capture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Packet capture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5844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Billing records</a:t>
                      </a:r>
                    </a:p>
                  </a:txBody>
                  <a:tcPr marT="45717" marB="4571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Billing records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Billing records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90541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487" y="209046"/>
            <a:ext cx="9963040" cy="1143000"/>
          </a:xfrm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>
              <a:buSzPct val="100000"/>
            </a:pPr>
            <a:r>
              <a:rPr lang="en-US" altLang="x-none" b="1" dirty="0"/>
              <a:t>Traditional vs Cloud Forensics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192386"/>
              </p:ext>
            </p:extLst>
          </p:nvPr>
        </p:nvGraphicFramePr>
        <p:xfrm>
          <a:off x="333486" y="1183339"/>
          <a:ext cx="11596745" cy="5604736"/>
        </p:xfrm>
        <a:graphic>
          <a:graphicData uri="http://schemas.openxmlformats.org/drawingml/2006/table">
            <a:tbl>
              <a:tblPr/>
              <a:tblGrid>
                <a:gridCol w="12499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30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7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691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1209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  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              Processes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Traditional Forensics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Cloud Forensics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734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Identification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Identification of an event or incident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Multiple tools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Few tools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419">
                <a:tc rowSpan="5"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Preservation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Securitization and assessment of the scene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Yes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No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8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Documentation of the scene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Yes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No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7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Evidence collection: origin of the evidence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Physical hardware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Virtual hardware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1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Evidence collection: location of the evidence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Crime scene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Provider’s data center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0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Marking, packaging and transport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Physical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Digital through the Internet or physical media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5068">
                <a:tc rowSpan="9"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Acquisition /</a:t>
                      </a:r>
                    </a:p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Extraction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Acquisition time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Slow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Fast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50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RAM acquisition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Yes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Dependant</a:t>
                      </a:r>
                      <a:endParaRPr kumimoji="0" lang="en-US" altLang="x-none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  <a:sym typeface="Calibri" charset="0"/>
                      </a:endParaRP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84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Hash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Slow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Fast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50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Erased data recovery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Possible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Difficult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50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Metadata acquisition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Yes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Yes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50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Time stamp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Precise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Complex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50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Installation (action) of forensic software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Expensive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Cheap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50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Configuration and availability of forensic software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Expensive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Cheap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50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Transport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Yes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No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7805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Analysis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Analysis 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Slow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Fast (potentially)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8875">
                <a:tc rowSpan="2"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Presentation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Documentation of evidence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Acquired evidence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Data from many sources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1574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Declaration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Common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Difficult to explain to a judge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520700" y="4381500"/>
            <a:ext cx="1041400" cy="2159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520700" y="2190825"/>
            <a:ext cx="1041400" cy="2159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588452">
            <a:off x="577981" y="5702299"/>
            <a:ext cx="1041400" cy="2159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791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762" y="330797"/>
            <a:ext cx="8399462" cy="1143000"/>
          </a:xfrm>
        </p:spPr>
        <p:txBody>
          <a:bodyPr/>
          <a:lstStyle/>
          <a:p>
            <a:pPr>
              <a:defRPr/>
            </a:pPr>
            <a:r>
              <a:rPr lang="en-US" b="1" dirty="0"/>
              <a:t>Storage Options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751119"/>
              </p:ext>
            </p:extLst>
          </p:nvPr>
        </p:nvGraphicFramePr>
        <p:xfrm>
          <a:off x="482600" y="1397597"/>
          <a:ext cx="11200205" cy="4910167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8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5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874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976">
                <a:tc>
                  <a:txBody>
                    <a:bodyPr/>
                    <a:lstStyle/>
                    <a:p>
                      <a:pPr algn="l"/>
                      <a:r>
                        <a:rPr lang="es-ES_tradnl" sz="180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Type</a:t>
                      </a:r>
                      <a:endParaRPr lang="es-ES_tradnl" sz="1800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80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AWS</a:t>
                      </a: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80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Azure</a:t>
                      </a:r>
                      <a:endParaRPr lang="es-ES_tradnl" sz="1800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80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GCP</a:t>
                      </a: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8034">
                <a:tc>
                  <a:txBody>
                    <a:bodyPr/>
                    <a:lstStyle/>
                    <a:p>
                      <a:pPr marL="0" marR="0" indent="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s-ES_tradnl" sz="1400" b="1" baseline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Objects</a:t>
                      </a:r>
                      <a:endParaRPr lang="es-ES_tradnl" sz="1400" b="1" baseline="0" dirty="0">
                        <a:solidFill>
                          <a:schemeClr val="tx1"/>
                        </a:solidFill>
                        <a:uFill>
                          <a:solidFill/>
                        </a:uFill>
                        <a:latin typeface="Helvetica Neue" charset="0"/>
                        <a:ea typeface="Helvetica Neue" charset="0"/>
                        <a:cs typeface="Helvetica Neue" charset="0"/>
                        <a:sym typeface="Calibri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S3 </a:t>
                      </a:r>
                      <a:r>
                        <a:rPr lang="es-ES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Object</a:t>
                      </a:r>
                      <a:r>
                        <a:rPr lang="es-ES" sz="1400" b="1" baseline="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Storage</a:t>
                      </a: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s-ES" sz="1400" b="0" baseline="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Buckets</a:t>
                      </a:r>
                      <a:endParaRPr lang="es-ES" sz="1400" b="0" baseline="0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" sz="1400" b="0" baseline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5TB </a:t>
                      </a:r>
                      <a:r>
                        <a:rPr lang="es-ES" sz="1400" b="0" baseline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max</a:t>
                      </a:r>
                      <a:r>
                        <a:rPr lang="es-ES" sz="1400" b="0" baseline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per </a:t>
                      </a:r>
                      <a:r>
                        <a:rPr lang="es-ES" sz="1400" b="0" baseline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object</a:t>
                      </a:r>
                      <a:endParaRPr lang="es-ES" sz="1400" b="0" baseline="0" dirty="0">
                        <a:solidFill>
                          <a:schemeClr val="tx1"/>
                        </a:solidFill>
                        <a:uFill>
                          <a:solidFill/>
                        </a:uFill>
                        <a:latin typeface="Helvetica Neue" charset="0"/>
                        <a:ea typeface="Helvetica Neue" charset="0"/>
                        <a:cs typeface="Helvetica Neue" charset="0"/>
                        <a:sym typeface="Calibri"/>
                      </a:endParaRP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baseline="0" noProof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Encryption</a:t>
                      </a:r>
                      <a:r>
                        <a:rPr lang="es-ES_tradnl" sz="1400" b="0" baseline="0" noProof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  <a:r>
                        <a:rPr lang="es-ES_tradnl" sz="1400" b="0" baseline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In-</a:t>
                      </a:r>
                      <a:r>
                        <a:rPr lang="es-ES_tradnl" sz="1400" b="0" baseline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flight</a:t>
                      </a:r>
                      <a:r>
                        <a:rPr lang="es-ES_tradnl" sz="1400" b="0" baseline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and at-</a:t>
                      </a:r>
                      <a:r>
                        <a:rPr lang="es-ES_tradnl" sz="1400" b="0" baseline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rest</a:t>
                      </a:r>
                      <a:r>
                        <a:rPr lang="es-ES_tradnl" sz="1400" b="0" baseline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Azure</a:t>
                      </a:r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Storage</a:t>
                      </a: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s-ES_tradnl" sz="1400" b="0" noProof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Blob</a:t>
                      </a:r>
                      <a:r>
                        <a:rPr lang="es-ES_tradnl" sz="1400" b="0" baseline="0" noProof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  <a:r>
                        <a:rPr lang="es-ES_tradnl" sz="1400" b="0" baseline="0" noProof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storage</a:t>
                      </a:r>
                      <a:endParaRPr lang="es-ES_tradnl" sz="1400" b="0" noProof="0" dirty="0">
                        <a:solidFill>
                          <a:schemeClr val="tx1"/>
                        </a:solidFill>
                        <a:uFill>
                          <a:solidFill/>
                        </a:uFill>
                        <a:latin typeface="Helvetica Neue" charset="0"/>
                        <a:ea typeface="Helvetica Neue" charset="0"/>
                        <a:cs typeface="Helvetica Neue" charset="0"/>
                        <a:sym typeface="Calibri"/>
                      </a:endParaRP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500TB </a:t>
                      </a:r>
                      <a:r>
                        <a:rPr lang="es-ES_tradnl" sz="1400" b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limit</a:t>
                      </a:r>
                      <a:r>
                        <a:rPr lang="es-ES_tradnl" sz="1400" b="0" baseline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per </a:t>
                      </a:r>
                      <a:r>
                        <a:rPr lang="es-ES_tradnl" sz="1400" b="0" baseline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storage</a:t>
                      </a:r>
                      <a:r>
                        <a:rPr lang="es-ES_tradnl" sz="1400" b="0" baseline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  <a:r>
                        <a:rPr lang="es-ES_tradnl" sz="1400" b="0" baseline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account</a:t>
                      </a:r>
                      <a:endParaRPr lang="es-ES_tradnl" sz="1400" b="0" dirty="0">
                        <a:solidFill>
                          <a:schemeClr val="tx1"/>
                        </a:solidFill>
                        <a:uFill>
                          <a:solidFill/>
                        </a:uFill>
                        <a:latin typeface="Helvetica Neue" charset="0"/>
                        <a:ea typeface="Helvetica Neue" charset="0"/>
                        <a:cs typeface="Helvetica Neue" charset="0"/>
                        <a:sym typeface="Calibri"/>
                      </a:endParaRP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baseline="0" noProof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Encryption</a:t>
                      </a:r>
                      <a:r>
                        <a:rPr lang="es-ES_tradnl" sz="1400" b="0" baseline="0" noProof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  <a:r>
                        <a:rPr lang="es-ES_tradnl" sz="1400" b="0" baseline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In-</a:t>
                      </a:r>
                      <a:r>
                        <a:rPr lang="es-ES_tradnl" sz="1400" b="0" baseline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flight</a:t>
                      </a:r>
                      <a:r>
                        <a:rPr lang="es-ES_tradnl" sz="1400" b="0" baseline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and at-</a:t>
                      </a:r>
                      <a:r>
                        <a:rPr lang="es-ES_tradnl" sz="1400" b="0" baseline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rest</a:t>
                      </a:r>
                      <a:r>
                        <a:rPr lang="es-ES_tradnl" sz="1400" b="0" baseline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Google Cloud</a:t>
                      </a:r>
                      <a:r>
                        <a:rPr lang="es-ES_tradnl" sz="1400" b="1" baseline="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Storage</a:t>
                      </a: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baseline="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Buckets</a:t>
                      </a:r>
                      <a:endParaRPr lang="es-ES_tradnl" sz="1400" b="0" baseline="0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" sz="1400" b="0" baseline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5TB </a:t>
                      </a:r>
                      <a:r>
                        <a:rPr lang="es-ES" sz="1400" b="0" baseline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max</a:t>
                      </a:r>
                      <a:r>
                        <a:rPr lang="es-ES" sz="1400" b="0" baseline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per </a:t>
                      </a:r>
                      <a:r>
                        <a:rPr lang="es-ES" sz="1400" b="0" baseline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object</a:t>
                      </a:r>
                      <a:endParaRPr lang="es-ES" sz="1400" b="0" baseline="0" dirty="0">
                        <a:solidFill>
                          <a:schemeClr val="tx1"/>
                        </a:solidFill>
                        <a:uFill>
                          <a:solidFill/>
                        </a:uFill>
                        <a:latin typeface="Helvetica Neue" charset="0"/>
                        <a:ea typeface="Helvetica Neue" charset="0"/>
                        <a:cs typeface="Helvetica Neue" charset="0"/>
                        <a:sym typeface="Calibri"/>
                      </a:endParaRP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baseline="0" noProof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Encryption</a:t>
                      </a:r>
                      <a:r>
                        <a:rPr lang="es-ES_tradnl" sz="1400" b="0" baseline="0" noProof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  <a:r>
                        <a:rPr lang="es-ES_tradnl" sz="1400" b="0" baseline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In-</a:t>
                      </a:r>
                      <a:r>
                        <a:rPr lang="es-ES_tradnl" sz="1400" b="0" baseline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flight</a:t>
                      </a:r>
                      <a:r>
                        <a:rPr lang="es-ES_tradnl" sz="1400" b="0" baseline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and at-</a:t>
                      </a:r>
                      <a:r>
                        <a:rPr lang="es-ES_tradnl" sz="1400" b="0" baseline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rest</a:t>
                      </a:r>
                      <a:r>
                        <a:rPr lang="es-ES_tradnl" sz="1400" b="0" baseline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9143">
                <a:tc>
                  <a:txBody>
                    <a:bodyPr/>
                    <a:lstStyle/>
                    <a:p>
                      <a:pPr marL="0" indent="0" algn="l">
                        <a:buFont typeface="Arial" charset="0"/>
                        <a:buNone/>
                      </a:pPr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SAN / Block</a:t>
                      </a: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EBS (</a:t>
                      </a:r>
                      <a:r>
                        <a:rPr lang="es-ES_tradnl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Volumes</a:t>
                      </a:r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)</a:t>
                      </a: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Volume</a:t>
                      </a:r>
                      <a:r>
                        <a:rPr lang="es-ES_tradnl" sz="1400" b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  <a:r>
                        <a:rPr lang="es-ES_tradnl" sz="1400" b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size</a:t>
                      </a:r>
                      <a:r>
                        <a:rPr lang="es-ES_tradnl" sz="1400" b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: 1GB to 16TB (in 1GB </a:t>
                      </a:r>
                      <a:r>
                        <a:rPr lang="es-ES_tradnl" sz="1400" b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increments</a:t>
                      </a:r>
                      <a:r>
                        <a:rPr lang="es-ES_tradnl" sz="1400" b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) </a:t>
                      </a: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s-ES_tradnl" sz="1400" b="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Magnetic</a:t>
                      </a:r>
                      <a:r>
                        <a:rPr lang="es-ES_tradnl" sz="1400" b="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, SSD</a:t>
                      </a: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s-ES_tradnl" sz="1400" b="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Encryption</a:t>
                      </a:r>
                      <a:r>
                        <a:rPr lang="es-ES_tradnl" sz="1400" b="0" baseline="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  <a:r>
                        <a:rPr lang="es-ES_tradnl" sz="1400" b="0" baseline="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available</a:t>
                      </a:r>
                      <a:endParaRPr lang="es-ES_tradnl" sz="1400" b="0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s-ES_tradnl" sz="1400" b="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Snapshots</a:t>
                      </a:r>
                      <a:endParaRPr lang="es-ES_tradnl" sz="1400" b="0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Azure</a:t>
                      </a:r>
                      <a:r>
                        <a:rPr lang="es-ES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Virtual Disks</a:t>
                      </a: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Page blobs</a:t>
                      </a: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Volume</a:t>
                      </a:r>
                      <a:r>
                        <a:rPr lang="es-ES_tradnl" sz="1400" b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  <a:r>
                        <a:rPr lang="es-ES_tradnl" sz="1400" b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size</a:t>
                      </a:r>
                      <a:r>
                        <a:rPr lang="es-ES_tradnl" sz="1400" b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: 32GB to 4TB </a:t>
                      </a: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noProof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Standard (</a:t>
                      </a:r>
                      <a:r>
                        <a:rPr lang="es-ES_tradnl" sz="1400" b="0" noProof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Magnetic</a:t>
                      </a:r>
                      <a:r>
                        <a:rPr lang="es-ES_tradnl" sz="1400" b="0" noProof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), SSD </a:t>
                      </a:r>
                      <a:r>
                        <a:rPr lang="es-ES_tradnl" sz="1400" b="0" noProof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premium</a:t>
                      </a:r>
                      <a:endParaRPr lang="es-ES_tradnl" sz="1400" b="0" noProof="0" dirty="0">
                        <a:solidFill>
                          <a:schemeClr val="tx1"/>
                        </a:solidFill>
                        <a:uFill>
                          <a:solidFill/>
                        </a:uFill>
                        <a:latin typeface="Helvetica Neue" charset="0"/>
                        <a:ea typeface="Helvetica Neue" charset="0"/>
                        <a:cs typeface="Helvetica Neue" charset="0"/>
                        <a:sym typeface="Calibri"/>
                      </a:endParaRP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s-ES_tradnl" sz="1400" b="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Snapshots</a:t>
                      </a:r>
                      <a:endParaRPr lang="es-ES_tradnl" sz="1400" b="0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s-ES_tradnl" sz="1400" b="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Encryption</a:t>
                      </a:r>
                      <a:r>
                        <a:rPr lang="es-ES_tradnl" sz="1400" b="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  <a:r>
                        <a:rPr lang="es-ES_tradnl" sz="1400" b="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available</a:t>
                      </a:r>
                      <a:endParaRPr lang="es-ES_tradnl" sz="1400" b="0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Google Block Storage</a:t>
                      </a: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Volume</a:t>
                      </a:r>
                      <a:r>
                        <a:rPr lang="es-ES_tradnl" sz="1400" b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  <a:r>
                        <a:rPr lang="es-ES_tradnl" sz="1400" b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size</a:t>
                      </a:r>
                      <a:r>
                        <a:rPr lang="es-ES_tradnl" sz="1400" b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: 1GB to 10TB </a:t>
                      </a: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noProof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Magnetic</a:t>
                      </a:r>
                      <a:r>
                        <a:rPr lang="es-ES_tradnl" sz="1400" b="0" noProof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, SSD</a:t>
                      </a: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s-ES_tradnl" sz="1400" b="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Snapshots</a:t>
                      </a:r>
                      <a:endParaRPr lang="es-ES_tradnl" sz="1400" b="0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s-ES_tradnl" sz="1400" b="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Encryption</a:t>
                      </a:r>
                      <a:r>
                        <a:rPr lang="es-ES_tradnl" sz="1400" b="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  <a:r>
                        <a:rPr lang="es-ES_tradnl" sz="1400" b="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by</a:t>
                      </a:r>
                      <a:r>
                        <a:rPr lang="es-ES_tradnl" sz="1400" b="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default</a:t>
                      </a: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endParaRPr lang="es-ES_tradnl" sz="1400" b="0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7617">
                <a:tc>
                  <a:txBody>
                    <a:bodyPr/>
                    <a:lstStyle/>
                    <a:p>
                      <a:pPr marL="0" indent="0" algn="l">
                        <a:buFont typeface="Arial" charset="0"/>
                        <a:buNone/>
                      </a:pPr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NAS</a:t>
                      </a: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Shared</a:t>
                      </a:r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Storage (NFS4.0/4.2)</a:t>
                      </a: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s-ES_tradnl" sz="1400" b="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EFS</a:t>
                      </a: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File Storage (SMB3.0)</a:t>
                      </a: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Single </a:t>
                      </a:r>
                      <a:r>
                        <a:rPr lang="es-ES_tradnl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Node</a:t>
                      </a:r>
                      <a:r>
                        <a:rPr lang="es-ES_tradnl" sz="1400" b="1" baseline="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File Server + </a:t>
                      </a:r>
                      <a:r>
                        <a:rPr lang="es-ES_tradnl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Others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7617">
                <a:tc>
                  <a:txBody>
                    <a:bodyPr/>
                    <a:lstStyle/>
                    <a:p>
                      <a:pPr marL="0" indent="0" algn="l">
                        <a:buFont typeface="Arial" charset="0"/>
                        <a:buNone/>
                      </a:pPr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Archive</a:t>
                      </a: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Glacier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Azure</a:t>
                      </a:r>
                      <a:r>
                        <a:rPr lang="es-ES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  <a:r>
                        <a:rPr lang="es-ES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Backup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Google Cloud Storage </a:t>
                      </a:r>
                      <a:r>
                        <a:rPr lang="es-ES_tradnl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Nearline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5931">
                <a:tc>
                  <a:txBody>
                    <a:bodyPr/>
                    <a:lstStyle/>
                    <a:p>
                      <a:pPr marL="0" indent="0" algn="l">
                        <a:buFont typeface="Arial" charset="0"/>
                        <a:buNone/>
                      </a:pPr>
                      <a:r>
                        <a:rPr lang="es-ES_tradnl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Migration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Import</a:t>
                      </a:r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  <a:r>
                        <a:rPr lang="es-ES_tradnl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Export</a:t>
                      </a:r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/ </a:t>
                      </a:r>
                      <a:r>
                        <a:rPr lang="es-ES_tradnl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Snowball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Import</a:t>
                      </a:r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  <a:r>
                        <a:rPr lang="es-ES_tradnl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Export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Third</a:t>
                      </a:r>
                      <a:r>
                        <a:rPr lang="es-ES_tradnl" sz="1400" b="1" baseline="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  <a:r>
                        <a:rPr lang="es-ES_tradnl" sz="1400" b="1" baseline="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Party</a:t>
                      </a:r>
                      <a:r>
                        <a:rPr lang="es-ES_tradnl" sz="1400" b="1" baseline="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  <a:r>
                        <a:rPr lang="es-ES_tradnl" sz="1400" b="1" baseline="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Solution</a:t>
                      </a:r>
                      <a:r>
                        <a:rPr lang="es-ES_tradnl" sz="1400" b="1" baseline="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(</a:t>
                      </a:r>
                      <a:r>
                        <a:rPr lang="es-ES_tradnl" sz="1400" b="1" baseline="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Iron</a:t>
                      </a:r>
                      <a:r>
                        <a:rPr lang="es-ES_tradnl" sz="1400" b="1" baseline="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Mountain, etc.)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7664">
                <a:tc>
                  <a:txBody>
                    <a:bodyPr/>
                    <a:lstStyle/>
                    <a:p>
                      <a:pPr marL="0" marR="0" indent="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CDN</a:t>
                      </a: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AWS</a:t>
                      </a:r>
                      <a:r>
                        <a:rPr lang="en-US" sz="1400" b="1" baseline="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  <a:r>
                        <a:rPr lang="en-US" sz="1400" b="1" baseline="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CloudFront</a:t>
                      </a:r>
                      <a:r>
                        <a:rPr lang="en-US" sz="1400" b="1" baseline="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(CDN)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Azure CDN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Google Cloud CDN</a:t>
                      </a: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6303982" y="6407083"/>
            <a:ext cx="54648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dirty="0">
                <a:uFill>
                  <a:solidFill/>
                </a:uFill>
                <a:latin typeface="Helvetica Neue" charset="0"/>
                <a:ea typeface="Helvetica Neue" charset="0"/>
                <a:cs typeface="Helvetica Neue" charset="0"/>
                <a:sym typeface="Calibri"/>
              </a:rPr>
              <a:t>* </a:t>
            </a:r>
            <a:r>
              <a:rPr lang="en-US" altLang="en-US" sz="1400" dirty="0">
                <a:latin typeface="Helvetica Neue" charset="0"/>
                <a:ea typeface="Helvetica Neue" charset="0"/>
                <a:cs typeface="Helvetica Neue" charset="0"/>
              </a:rPr>
              <a:t>Ephemeral, </a:t>
            </a:r>
            <a:r>
              <a:rPr lang="es-ES_tradnl" sz="1400" dirty="0" err="1">
                <a:uFill>
                  <a:solidFill/>
                </a:uFill>
                <a:latin typeface="Helvetica Neue" charset="0"/>
                <a:ea typeface="Helvetica Neue" charset="0"/>
                <a:cs typeface="Helvetica Neue" charset="0"/>
                <a:sym typeface="Calibri"/>
              </a:rPr>
              <a:t>DBs</a:t>
            </a:r>
            <a:r>
              <a:rPr lang="es-ES_tradnl" sz="1400" dirty="0">
                <a:uFill>
                  <a:solidFill/>
                </a:uFill>
                <a:latin typeface="Helvetica Neue" charset="0"/>
                <a:ea typeface="Helvetica Neue" charset="0"/>
                <a:cs typeface="Helvetica Neue" charset="0"/>
                <a:sym typeface="Calibri"/>
              </a:rPr>
              <a:t>, </a:t>
            </a:r>
            <a:r>
              <a:rPr lang="es-ES_tradnl" sz="1400" dirty="0" err="1">
                <a:uFill>
                  <a:solidFill/>
                </a:uFill>
                <a:latin typeface="Helvetica Neue" charset="0"/>
                <a:ea typeface="Helvetica Neue" charset="0"/>
                <a:cs typeface="Helvetica Neue" charset="0"/>
                <a:sym typeface="Calibri"/>
              </a:rPr>
              <a:t>Queues</a:t>
            </a:r>
            <a:r>
              <a:rPr lang="es-ES_tradnl" sz="1400" dirty="0">
                <a:uFill>
                  <a:solidFill/>
                </a:uFill>
                <a:latin typeface="Helvetica Neue" charset="0"/>
                <a:ea typeface="Helvetica Neue" charset="0"/>
                <a:cs typeface="Helvetica Neue" charset="0"/>
                <a:sym typeface="Calibri"/>
              </a:rPr>
              <a:t>, </a:t>
            </a:r>
            <a:r>
              <a:rPr lang="es-ES_tradnl" sz="1400" dirty="0" err="1">
                <a:uFill>
                  <a:solidFill/>
                </a:uFill>
                <a:latin typeface="Helvetica Neue" charset="0"/>
                <a:ea typeface="Helvetica Neue" charset="0"/>
                <a:cs typeface="Helvetica Neue" charset="0"/>
                <a:sym typeface="Calibri"/>
              </a:rPr>
              <a:t>Caching</a:t>
            </a:r>
            <a:r>
              <a:rPr lang="es-ES_tradnl" sz="1400" dirty="0">
                <a:uFill>
                  <a:solidFill/>
                </a:uFill>
                <a:latin typeface="Helvetica Neue" charset="0"/>
                <a:ea typeface="Helvetica Neue" charset="0"/>
                <a:cs typeface="Helvetica Neue" charset="0"/>
                <a:sym typeface="Calibri"/>
              </a:rPr>
              <a:t> and Storage GW </a:t>
            </a:r>
            <a:r>
              <a:rPr lang="es-ES_tradnl" sz="1400" dirty="0" err="1">
                <a:uFill>
                  <a:solidFill/>
                </a:uFill>
                <a:latin typeface="Helvetica Neue" charset="0"/>
                <a:ea typeface="Helvetica Neue" charset="0"/>
                <a:cs typeface="Helvetica Neue" charset="0"/>
                <a:sym typeface="Calibri"/>
              </a:rPr>
              <a:t>not</a:t>
            </a:r>
            <a:r>
              <a:rPr lang="es-ES_tradnl" sz="1400" dirty="0">
                <a:uFill>
                  <a:solidFill/>
                </a:uFill>
                <a:latin typeface="Helvetica Neue" charset="0"/>
                <a:ea typeface="Helvetica Neue" charset="0"/>
                <a:cs typeface="Helvetica Neue" charset="0"/>
                <a:sym typeface="Calibri"/>
              </a:rPr>
              <a:t> </a:t>
            </a:r>
            <a:r>
              <a:rPr lang="es-ES_tradnl" sz="1400" dirty="0" err="1">
                <a:uFill>
                  <a:solidFill/>
                </a:uFill>
                <a:latin typeface="Helvetica Neue" charset="0"/>
                <a:ea typeface="Helvetica Neue" charset="0"/>
                <a:cs typeface="Helvetica Neue" charset="0"/>
                <a:sym typeface="Calibri"/>
              </a:rPr>
              <a:t>included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0259458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48533</TotalTime>
  <Words>2689</Words>
  <Application>Microsoft Macintosh PowerPoint</Application>
  <PresentationFormat>Widescreen</PresentationFormat>
  <Paragraphs>604</Paragraphs>
  <Slides>34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Arial</vt:lpstr>
      <vt:lpstr>Calibri</vt:lpstr>
      <vt:lpstr>Calibri Light</vt:lpstr>
      <vt:lpstr>Courier New</vt:lpstr>
      <vt:lpstr>Helvetica Neue</vt:lpstr>
      <vt:lpstr>Mangal</vt:lpstr>
      <vt:lpstr>Marker Felt</vt:lpstr>
      <vt:lpstr>Verdana</vt:lpstr>
      <vt:lpstr>Wingdings</vt:lpstr>
      <vt:lpstr>Office Theme</vt:lpstr>
      <vt:lpstr>Digital Forensics as a Service: IRDF in the Cloud</vt:lpstr>
      <vt:lpstr>PowerPoint Presentation</vt:lpstr>
      <vt:lpstr>Once upon a time…</vt:lpstr>
      <vt:lpstr>PowerPoint Presentation</vt:lpstr>
      <vt:lpstr>Generic Forensics Challenges</vt:lpstr>
      <vt:lpstr>Disadvantages and Challenges</vt:lpstr>
      <vt:lpstr>Service Level Objectives to Guarantee with Provider </vt:lpstr>
      <vt:lpstr>Traditional vs Cloud Forensics</vt:lpstr>
      <vt:lpstr>Storage Options</vt:lpstr>
      <vt:lpstr>Common Attacks</vt:lpstr>
      <vt:lpstr>Common incidents</vt:lpstr>
      <vt:lpstr>Where to find AWS Access Keys…</vt:lpstr>
      <vt:lpstr>Some fun with Social Engineering…</vt:lpstr>
      <vt:lpstr>S3 Leaks</vt:lpstr>
      <vt:lpstr>Incident Response</vt:lpstr>
      <vt:lpstr>Incident Indicators</vt:lpstr>
      <vt:lpstr>Cloud Incident Handling Workflow</vt:lpstr>
      <vt:lpstr>Assets Acquisition Specific to AWS</vt:lpstr>
      <vt:lpstr>Digital Forensics as a Service? How to be Prepared</vt:lpstr>
      <vt:lpstr>PowerPoint Presentation</vt:lpstr>
      <vt:lpstr>Digital Forensics as a Service:  Cloud Challenges</vt:lpstr>
      <vt:lpstr>&lt;DEMO&gt;</vt:lpstr>
      <vt:lpstr>IRDF Automation Tools</vt:lpstr>
      <vt:lpstr>Tools</vt:lpstr>
      <vt:lpstr>Pre-Automation POC – AWS CLI (Scripts)</vt:lpstr>
      <vt:lpstr>Threat Response Tools</vt:lpstr>
      <vt:lpstr>&lt;DEMO&gt;</vt:lpstr>
      <vt:lpstr>Hardening </vt:lpstr>
      <vt:lpstr>Instance / Network / Provider</vt:lpstr>
      <vt:lpstr>Auditing, Assessment and Hardening Tools</vt:lpstr>
      <vt:lpstr>Takeaways</vt:lpstr>
      <vt:lpstr>Questions?  toni@blyx.com - @ToniBlyx</vt:lpstr>
      <vt:lpstr>References</vt:lpstr>
      <vt:lpstr>Thanks!</vt:lpstr>
    </vt:vector>
  </TitlesOfParts>
  <Manager/>
  <Company/>
  <LinksUpToDate>false</LinksUpToDate>
  <SharedDoc>false</SharedDoc>
  <HyperlinkBase/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DFaaS: Toni de la Fuente SANS San Diego 2018</dc:title>
  <dc:subject/>
  <dc:creator>Toni de la Fuente</dc:creator>
  <cp:keywords/>
  <dc:description/>
  <cp:lastModifiedBy>Toni de la Fuente</cp:lastModifiedBy>
  <cp:revision>333</cp:revision>
  <cp:lastPrinted>2017-03-01T17:30:45Z</cp:lastPrinted>
  <dcterms:created xsi:type="dcterms:W3CDTF">2016-09-13T03:23:16Z</dcterms:created>
  <dcterms:modified xsi:type="dcterms:W3CDTF">2018-02-16T23:49:27Z</dcterms:modified>
  <cp:category/>
</cp:coreProperties>
</file>